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2"/>
  </p:notesMasterIdLst>
  <p:sldIdLst>
    <p:sldId id="256" r:id="rId2"/>
    <p:sldId id="296" r:id="rId3"/>
    <p:sldId id="257" r:id="rId4"/>
    <p:sldId id="258" r:id="rId5"/>
    <p:sldId id="324" r:id="rId6"/>
    <p:sldId id="259" r:id="rId7"/>
    <p:sldId id="297" r:id="rId8"/>
    <p:sldId id="298" r:id="rId9"/>
    <p:sldId id="299" r:id="rId10"/>
    <p:sldId id="323" r:id="rId11"/>
    <p:sldId id="278" r:id="rId12"/>
    <p:sldId id="279" r:id="rId13"/>
    <p:sldId id="301" r:id="rId14"/>
    <p:sldId id="303" r:id="rId15"/>
    <p:sldId id="265" r:id="rId16"/>
    <p:sldId id="275" r:id="rId17"/>
    <p:sldId id="266" r:id="rId18"/>
    <p:sldId id="325" r:id="rId19"/>
    <p:sldId id="267" r:id="rId20"/>
    <p:sldId id="268" r:id="rId21"/>
    <p:sldId id="269" r:id="rId22"/>
    <p:sldId id="270" r:id="rId23"/>
    <p:sldId id="271" r:id="rId24"/>
    <p:sldId id="284" r:id="rId25"/>
    <p:sldId id="292" r:id="rId26"/>
    <p:sldId id="294" r:id="rId27"/>
    <p:sldId id="295" r:id="rId28"/>
    <p:sldId id="277" r:id="rId29"/>
    <p:sldId id="272" r:id="rId30"/>
    <p:sldId id="322" r:id="rId31"/>
    <p:sldId id="305" r:id="rId32"/>
    <p:sldId id="326" r:id="rId33"/>
    <p:sldId id="304" r:id="rId34"/>
    <p:sldId id="311" r:id="rId35"/>
    <p:sldId id="327" r:id="rId36"/>
    <p:sldId id="321" r:id="rId37"/>
    <p:sldId id="312" r:id="rId38"/>
    <p:sldId id="313" r:id="rId39"/>
    <p:sldId id="314" r:id="rId40"/>
    <p:sldId id="315" r:id="rId41"/>
    <p:sldId id="328" r:id="rId42"/>
    <p:sldId id="316" r:id="rId43"/>
    <p:sldId id="317" r:id="rId44"/>
    <p:sldId id="318" r:id="rId45"/>
    <p:sldId id="319" r:id="rId46"/>
    <p:sldId id="320" r:id="rId47"/>
    <p:sldId id="274" r:id="rId48"/>
    <p:sldId id="309" r:id="rId49"/>
    <p:sldId id="273" r:id="rId50"/>
    <p:sldId id="276" r:id="rId51"/>
  </p:sldIdLst>
  <p:sldSz cx="12192000" cy="6858000"/>
  <p:notesSz cx="7104063" cy="10234613"/>
  <p:embeddedFontLs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orient="horz" pos="-110">
          <p15:clr>
            <a:srgbClr val="A4A3A4"/>
          </p15:clr>
        </p15:guide>
        <p15:guide id="3" pos="3838">
          <p15:clr>
            <a:srgbClr val="A4A3A4"/>
          </p15:clr>
        </p15:guide>
        <p15:guide id="4" pos="-1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434622-EB23-4116-B64D-77ABC2444493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5"/>
              </a:solidFill>
            </a:ln>
          </a:top>
          <a:bottom>
            <a:ln w="2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5"/>
              </a:solidFill>
            </a:ln>
          </a:top>
          <a:bottom>
            <a:ln w="10000" cmpd="sng">
              <a:solidFill>
                <a:schemeClr val="accent5"/>
              </a:solidFill>
            </a:ln>
          </a:bottom>
        </a:tcBdr>
        <a:fill>
          <a:solidFill>
            <a:schemeClr val="accent5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5287"/>
  </p:normalViewPr>
  <p:slideViewPr>
    <p:cSldViewPr snapToGrid="0">
      <p:cViewPr varScale="1">
        <p:scale>
          <a:sx n="102" d="100"/>
          <a:sy n="102" d="100"/>
        </p:scale>
        <p:origin x="150" y="816"/>
      </p:cViewPr>
      <p:guideLst>
        <p:guide orient="horz" pos="2158"/>
        <p:guide orient="horz" pos="-110"/>
        <p:guide pos="3838"/>
        <p:guide pos="-1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&#44221;&#45224;\&#49352;%20&#54260;&#45908;%20(2)\0_&#44288;&#44305;&#51648;.txt_171213\&#44288;&#44305;&#51648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&#44221;&#45224;\&#49352;%20&#54260;&#45908;%20(2)\0_&#44288;&#44305;&#51648;.txt_171213\&#44288;&#44305;&#51648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&#44221;&#45224;\&#49352;%20&#54260;&#45908;%20(2)\0_&#44288;&#44305;&#51648;.txt_171213\&#44288;&#44305;&#5164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pivotSource>
    <c:name>[관광지.xlsx]관광지!피벗 테이블3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ko-KR" altLang="en-US" dirty="0"/>
              <a:t>관광지 상위 빈도</a:t>
            </a:r>
          </a:p>
        </c:rich>
      </c:tx>
      <c:overlay val="0"/>
    </c:title>
    <c:autoTitleDeleted val="0"/>
    <c:pivotFmts>
      <c:pivotFmt>
        <c:idx val="0"/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관광지!$E$2</c:f>
              <c:strCache>
                <c:ptCount val="1"/>
                <c:pt idx="0">
                  <c:v>요약</c:v>
                </c:pt>
              </c:strCache>
            </c:strRef>
          </c:tx>
          <c:invertIfNegative val="0"/>
          <c:cat>
            <c:strRef>
              <c:f>관광지!$D$3:$D$23</c:f>
              <c:strCache>
                <c:ptCount val="20"/>
                <c:pt idx="0">
                  <c:v>지리산</c:v>
                </c:pt>
                <c:pt idx="1">
                  <c:v>낙동강</c:v>
                </c:pt>
                <c:pt idx="2">
                  <c:v>섬진강</c:v>
                </c:pt>
                <c:pt idx="3">
                  <c:v>추도</c:v>
                </c:pt>
                <c:pt idx="4">
                  <c:v>조도</c:v>
                </c:pt>
                <c:pt idx="5">
                  <c:v>우도</c:v>
                </c:pt>
                <c:pt idx="6">
                  <c:v>내도</c:v>
                </c:pt>
                <c:pt idx="7">
                  <c:v>주산</c:v>
                </c:pt>
                <c:pt idx="8">
                  <c:v>잠도</c:v>
                </c:pt>
                <c:pt idx="9">
                  <c:v>홍도</c:v>
                </c:pt>
                <c:pt idx="10">
                  <c:v>남강</c:v>
                </c:pt>
                <c:pt idx="11">
                  <c:v>어시장 </c:v>
                </c:pt>
                <c:pt idx="12">
                  <c:v>해인사</c:v>
                </c:pt>
                <c:pt idx="13">
                  <c:v>계룡산</c:v>
                </c:pt>
                <c:pt idx="14">
                  <c:v>죽도</c:v>
                </c:pt>
                <c:pt idx="15">
                  <c:v>자연사 박물관</c:v>
                </c:pt>
                <c:pt idx="16">
                  <c:v>통도사</c:v>
                </c:pt>
                <c:pt idx="17">
                  <c:v>창원컨벤션센터</c:v>
                </c:pt>
                <c:pt idx="18">
                  <c:v>해금강</c:v>
                </c:pt>
                <c:pt idx="19">
                  <c:v>노도</c:v>
                </c:pt>
              </c:strCache>
            </c:strRef>
          </c:cat>
          <c:val>
            <c:numRef>
              <c:f>관광지!$E$3:$E$23</c:f>
              <c:numCache>
                <c:formatCode>General</c:formatCode>
                <c:ptCount val="20"/>
                <c:pt idx="0">
                  <c:v>11897</c:v>
                </c:pt>
                <c:pt idx="1">
                  <c:v>10035</c:v>
                </c:pt>
                <c:pt idx="2">
                  <c:v>4042</c:v>
                </c:pt>
                <c:pt idx="3">
                  <c:v>3801</c:v>
                </c:pt>
                <c:pt idx="4">
                  <c:v>2860</c:v>
                </c:pt>
                <c:pt idx="5">
                  <c:v>2853</c:v>
                </c:pt>
                <c:pt idx="6">
                  <c:v>2782</c:v>
                </c:pt>
                <c:pt idx="7">
                  <c:v>2272</c:v>
                </c:pt>
                <c:pt idx="8">
                  <c:v>2247</c:v>
                </c:pt>
                <c:pt idx="9">
                  <c:v>2097</c:v>
                </c:pt>
                <c:pt idx="10">
                  <c:v>2055</c:v>
                </c:pt>
                <c:pt idx="11">
                  <c:v>1961</c:v>
                </c:pt>
                <c:pt idx="12">
                  <c:v>1870</c:v>
                </c:pt>
                <c:pt idx="13">
                  <c:v>1825</c:v>
                </c:pt>
                <c:pt idx="14">
                  <c:v>1694</c:v>
                </c:pt>
                <c:pt idx="15">
                  <c:v>1553</c:v>
                </c:pt>
                <c:pt idx="16">
                  <c:v>1275</c:v>
                </c:pt>
                <c:pt idx="17">
                  <c:v>1206</c:v>
                </c:pt>
                <c:pt idx="18">
                  <c:v>1155</c:v>
                </c:pt>
                <c:pt idx="19">
                  <c:v>1074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1-4D3E-B9FD-993C79334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615040"/>
        <c:axId val="92616576"/>
      </c:barChart>
      <c:catAx>
        <c:axId val="92615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2616576"/>
        <c:crosses val="autoZero"/>
        <c:auto val="1"/>
        <c:lblAlgn val="ctr"/>
        <c:lblOffset val="100"/>
        <c:noMultiLvlLbl val="0"/>
      </c:catAx>
      <c:valAx>
        <c:axId val="926165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26150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pivotSource>
    <c:name>[관광지.xlsx]축제!피벗 테이블4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ko-KR" altLang="en-US"/>
              <a:t>축제 상위 빈도</a:t>
            </a:r>
          </a:p>
        </c:rich>
      </c:tx>
      <c:overlay val="0"/>
    </c:title>
    <c:autoTitleDeleted val="0"/>
    <c:pivotFmts>
      <c:pivotFmt>
        <c:idx val="0"/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축제!$E$2</c:f>
              <c:strCache>
                <c:ptCount val="1"/>
                <c:pt idx="0">
                  <c:v>요약</c:v>
                </c:pt>
              </c:strCache>
            </c:strRef>
          </c:tx>
          <c:invertIfNegative val="0"/>
          <c:cat>
            <c:strRef>
              <c:f>축제!$D$3:$D$21</c:f>
              <c:strCache>
                <c:ptCount val="18"/>
                <c:pt idx="0">
                  <c:v>진해군항제</c:v>
                </c:pt>
                <c:pt idx="1">
                  <c:v>진주남강유등축제</c:v>
                </c:pt>
                <c:pt idx="2">
                  <c:v>통영 국제음악제</c:v>
                </c:pt>
                <c:pt idx="3">
                  <c:v>개천예술제</c:v>
                </c:pt>
                <c:pt idx="4">
                  <c:v>코리아 드라마페스티벌</c:v>
                </c:pt>
                <c:pt idx="5">
                  <c:v>대장경세계문화축전</c:v>
                </c:pt>
                <c:pt idx="6">
                  <c:v>하동 야생차문화축제</c:v>
                </c:pt>
                <c:pt idx="7">
                  <c:v>밀양 아리랑대축제</c:v>
                </c:pt>
                <c:pt idx="8">
                  <c:v>밀양 여름공연예술축제</c:v>
                </c:pt>
                <c:pt idx="9">
                  <c:v>토지문학제</c:v>
                </c:pt>
                <c:pt idx="10">
                  <c:v>케이팝월드페스티벌</c:v>
                </c:pt>
                <c:pt idx="11">
                  <c:v>의병제전</c:v>
                </c:pt>
                <c:pt idx="12">
                  <c:v>함양산삼축제</c:v>
                </c:pt>
                <c:pt idx="13">
                  <c:v>양산삽량문화축전</c:v>
                </c:pt>
                <c:pt idx="14">
                  <c:v>합천 황매산철쭉제</c:v>
                </c:pt>
                <c:pt idx="15">
                  <c:v>양산 원동매화축제</c:v>
                </c:pt>
                <c:pt idx="16">
                  <c:v>진주논개제</c:v>
                </c:pt>
                <c:pt idx="17">
                  <c:v>통영연극예술축제</c:v>
                </c:pt>
              </c:strCache>
            </c:strRef>
          </c:cat>
          <c:val>
            <c:numRef>
              <c:f>축제!$E$3:$E$21</c:f>
              <c:numCache>
                <c:formatCode>General</c:formatCode>
                <c:ptCount val="18"/>
                <c:pt idx="0">
                  <c:v>596</c:v>
                </c:pt>
                <c:pt idx="1">
                  <c:v>350</c:v>
                </c:pt>
                <c:pt idx="2">
                  <c:v>290</c:v>
                </c:pt>
                <c:pt idx="3">
                  <c:v>207</c:v>
                </c:pt>
                <c:pt idx="4">
                  <c:v>180</c:v>
                </c:pt>
                <c:pt idx="5">
                  <c:v>158</c:v>
                </c:pt>
                <c:pt idx="6">
                  <c:v>122</c:v>
                </c:pt>
                <c:pt idx="7">
                  <c:v>120</c:v>
                </c:pt>
                <c:pt idx="8">
                  <c:v>90</c:v>
                </c:pt>
                <c:pt idx="9">
                  <c:v>82</c:v>
                </c:pt>
                <c:pt idx="10">
                  <c:v>72</c:v>
                </c:pt>
                <c:pt idx="11">
                  <c:v>56</c:v>
                </c:pt>
                <c:pt idx="12">
                  <c:v>54</c:v>
                </c:pt>
                <c:pt idx="13">
                  <c:v>45</c:v>
                </c:pt>
                <c:pt idx="14">
                  <c:v>40</c:v>
                </c:pt>
                <c:pt idx="15">
                  <c:v>36</c:v>
                </c:pt>
                <c:pt idx="16">
                  <c:v>36</c:v>
                </c:pt>
                <c:pt idx="17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0B-4E93-A0B2-2C0BB10693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720960"/>
        <c:axId val="93722496"/>
      </c:barChart>
      <c:catAx>
        <c:axId val="93720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3722496"/>
        <c:crosses val="autoZero"/>
        <c:auto val="1"/>
        <c:lblAlgn val="ctr"/>
        <c:lblOffset val="100"/>
        <c:noMultiLvlLbl val="0"/>
      </c:catAx>
      <c:valAx>
        <c:axId val="937224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37209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pivotSource>
    <c:name>[관광지.xlsx]음식점!피벗 테이블5</c:name>
    <c:fmtId val="3"/>
  </c:pivotSource>
  <c:chart>
    <c:title>
      <c:tx>
        <c:rich>
          <a:bodyPr/>
          <a:lstStyle/>
          <a:p>
            <a:pPr>
              <a:defRPr/>
            </a:pPr>
            <a:r>
              <a:rPr lang="ko-KR"/>
              <a:t>음식점 상위 빈도</a:t>
            </a:r>
          </a:p>
        </c:rich>
      </c:tx>
      <c:overlay val="0"/>
    </c:title>
    <c:autoTitleDeleted val="0"/>
    <c:pivotFmts>
      <c:pivotFmt>
        <c:idx val="0"/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음식점!$E$2</c:f>
              <c:strCache>
                <c:ptCount val="1"/>
                <c:pt idx="0">
                  <c:v>요약</c:v>
                </c:pt>
              </c:strCache>
            </c:strRef>
          </c:tx>
          <c:invertIfNegative val="0"/>
          <c:cat>
            <c:strRef>
              <c:f>음식점!$D$3:$D$23</c:f>
              <c:strCache>
                <c:ptCount val="20"/>
                <c:pt idx="0">
                  <c:v>정든집</c:v>
                </c:pt>
                <c:pt idx="1">
                  <c:v>대종가</c:v>
                </c:pt>
                <c:pt idx="2">
                  <c:v>한방삼계탕</c:v>
                </c:pt>
                <c:pt idx="3">
                  <c:v>설야</c:v>
                </c:pt>
                <c:pt idx="4">
                  <c:v>천하일품</c:v>
                </c:pt>
                <c:pt idx="5">
                  <c:v>한우촌</c:v>
                </c:pt>
                <c:pt idx="6">
                  <c:v>송정원</c:v>
                </c:pt>
                <c:pt idx="7">
                  <c:v>석청</c:v>
                </c:pt>
                <c:pt idx="8">
                  <c:v>대가집</c:v>
                </c:pt>
                <c:pt idx="9">
                  <c:v>천리향</c:v>
                </c:pt>
                <c:pt idx="10">
                  <c:v>사헌</c:v>
                </c:pt>
                <c:pt idx="11">
                  <c:v>소장군</c:v>
                </c:pt>
                <c:pt idx="12">
                  <c:v>옛골토성</c:v>
                </c:pt>
                <c:pt idx="13">
                  <c:v>은행식당</c:v>
                </c:pt>
                <c:pt idx="14">
                  <c:v>금와</c:v>
                </c:pt>
                <c:pt idx="15">
                  <c:v>귀촌마을</c:v>
                </c:pt>
                <c:pt idx="16">
                  <c:v>한일식당</c:v>
                </c:pt>
                <c:pt idx="17">
                  <c:v>훌랄라치킨</c:v>
                </c:pt>
                <c:pt idx="18">
                  <c:v>산수정</c:v>
                </c:pt>
                <c:pt idx="19">
                  <c:v>양산도</c:v>
                </c:pt>
              </c:strCache>
            </c:strRef>
          </c:cat>
          <c:val>
            <c:numRef>
              <c:f>음식점!$E$3:$E$23</c:f>
              <c:numCache>
                <c:formatCode>General</c:formatCode>
                <c:ptCount val="20"/>
                <c:pt idx="0">
                  <c:v>97</c:v>
                </c:pt>
                <c:pt idx="1">
                  <c:v>86</c:v>
                </c:pt>
                <c:pt idx="2">
                  <c:v>85</c:v>
                </c:pt>
                <c:pt idx="3">
                  <c:v>76</c:v>
                </c:pt>
                <c:pt idx="4">
                  <c:v>68</c:v>
                </c:pt>
                <c:pt idx="5">
                  <c:v>66</c:v>
                </c:pt>
                <c:pt idx="6">
                  <c:v>66</c:v>
                </c:pt>
                <c:pt idx="7">
                  <c:v>61</c:v>
                </c:pt>
                <c:pt idx="8">
                  <c:v>59</c:v>
                </c:pt>
                <c:pt idx="9">
                  <c:v>59</c:v>
                </c:pt>
                <c:pt idx="10">
                  <c:v>54</c:v>
                </c:pt>
                <c:pt idx="11">
                  <c:v>53</c:v>
                </c:pt>
                <c:pt idx="12">
                  <c:v>52</c:v>
                </c:pt>
                <c:pt idx="13">
                  <c:v>51</c:v>
                </c:pt>
                <c:pt idx="14">
                  <c:v>51</c:v>
                </c:pt>
                <c:pt idx="15">
                  <c:v>50</c:v>
                </c:pt>
                <c:pt idx="16">
                  <c:v>47</c:v>
                </c:pt>
                <c:pt idx="17">
                  <c:v>46</c:v>
                </c:pt>
                <c:pt idx="18">
                  <c:v>45</c:v>
                </c:pt>
                <c:pt idx="19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14-4C21-B4D0-1539D4754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778304"/>
        <c:axId val="93779840"/>
      </c:barChart>
      <c:catAx>
        <c:axId val="937783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3779840"/>
        <c:crosses val="autoZero"/>
        <c:auto val="1"/>
        <c:lblAlgn val="ctr"/>
        <c:lblOffset val="100"/>
        <c:noMultiLvlLbl val="0"/>
      </c:catAx>
      <c:valAx>
        <c:axId val="937798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37783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66DB22A9-1627-4778-9CCB-1374E3F351B3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anchor="b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anchor="b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3AF9B133-B5FB-46BB-A97C-95333EF499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59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F9B133-B5FB-46BB-A97C-95333EF4995B}" type="slidenum">
              <a:rPr lang="ko-KR" altLang="en-US" smtClean="0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3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4844-792E-4E9F-B716-8D3BB285B95C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21B0-5512-4860-AA05-CFCF93973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8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C44844-792E-4E9F-B716-8D3BB285B95C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87C21B0-5512-4860-AA05-CFCF93973F2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C44844-792E-4E9F-B716-8D3BB285B95C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87C21B0-5512-4860-AA05-CFCF93973F2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4844-792E-4E9F-B716-8D3BB285B95C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21B0-5512-4860-AA05-CFCF93973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4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C44844-792E-4E9F-B716-8D3BB285B95C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87C21B0-5512-4860-AA05-CFCF93973F2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C44844-792E-4E9F-B716-8D3BB285B95C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87C21B0-5512-4860-AA05-CFCF93973F2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C44844-792E-4E9F-B716-8D3BB285B95C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87C21B0-5512-4860-AA05-CFCF93973F2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C44844-792E-4E9F-B716-8D3BB285B95C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87C21B0-5512-4860-AA05-CFCF93973F2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C44844-792E-4E9F-B716-8D3BB285B95C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87C21B0-5512-4860-AA05-CFCF93973F2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C44844-792E-4E9F-B716-8D3BB285B95C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87C21B0-5512-4860-AA05-CFCF93973F2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C44844-792E-4E9F-B716-8D3BB285B95C}" type="datetime1">
              <a:rPr lang="ko-KR" altLang="en-US"/>
              <a:pPr lvl="0">
                <a:defRPr lang="ko-KR" altLang="en-US"/>
              </a:pPr>
              <a:t>2018-11-15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87C21B0-5512-4860-AA05-CFCF93973F2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44844-792E-4E9F-B716-8D3BB285B95C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C21B0-5512-4860-AA05-CFCF93973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5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한국관광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2"/>
          <a:stretch/>
        </p:blipFill>
        <p:spPr bwMode="auto">
          <a:xfrm>
            <a:off x="1" y="1341120"/>
            <a:ext cx="12191999" cy="55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1998" cy="1324800"/>
          </a:xfr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지역관광추천 프로젝트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TextBox 4"/>
          <p:cNvSpPr txBox="1"/>
          <p:nvPr/>
        </p:nvSpPr>
        <p:spPr>
          <a:xfrm>
            <a:off x="8826312" y="461224"/>
            <a:ext cx="2542728" cy="36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Ⅰ.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 사업 프로젝트  현황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983" y="954360"/>
            <a:ext cx="6554406" cy="820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ⅲ) 프로젝트 기대효과</a:t>
            </a:r>
          </a:p>
        </p:txBody>
      </p:sp>
      <p:pic>
        <p:nvPicPr>
          <p:cNvPr id="13" name="Picture 2" descr="관광 기대효과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62" y="2252386"/>
            <a:ext cx="9725269" cy="41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세대 및 인구 </a:t>
            </a:r>
            <a:r>
              <a:rPr lang="en-US" altLang="ko-KR" dirty="0"/>
              <a:t>: 1,385,684</a:t>
            </a:r>
            <a:r>
              <a:rPr lang="ko-KR" altLang="en-US" dirty="0"/>
              <a:t>세대</a:t>
            </a:r>
            <a:r>
              <a:rPr lang="en-US" altLang="ko-KR" dirty="0"/>
              <a:t>, 3,455,187</a:t>
            </a:r>
            <a:r>
              <a:rPr lang="ko-KR" altLang="en-US" dirty="0"/>
              <a:t>명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외국인 </a:t>
            </a:r>
            <a:r>
              <a:rPr lang="en-US" altLang="ko-KR" dirty="0"/>
              <a:t>81,316</a:t>
            </a:r>
            <a:r>
              <a:rPr lang="ko-KR" altLang="en-US" dirty="0"/>
              <a:t>명 포함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면적 </a:t>
            </a:r>
            <a:r>
              <a:rPr lang="en-US" altLang="ko-KR" dirty="0"/>
              <a:t>: 10,538.84㎢</a:t>
            </a:r>
          </a:p>
          <a:p>
            <a:r>
              <a:rPr lang="ko-KR" altLang="en-US" dirty="0"/>
              <a:t>행정구역 </a:t>
            </a:r>
            <a:r>
              <a:rPr lang="en-US" altLang="ko-KR" dirty="0"/>
              <a:t>: 8</a:t>
            </a:r>
            <a:r>
              <a:rPr lang="ko-KR" altLang="en-US" dirty="0"/>
              <a:t>개 시</a:t>
            </a:r>
            <a:r>
              <a:rPr lang="en-US" altLang="ko-KR" dirty="0"/>
              <a:t>, 10</a:t>
            </a:r>
            <a:r>
              <a:rPr lang="ko-KR" altLang="en-US" dirty="0"/>
              <a:t>개 군</a:t>
            </a:r>
            <a:r>
              <a:rPr lang="en-US" altLang="ko-KR" dirty="0"/>
              <a:t>, 5</a:t>
            </a:r>
            <a:r>
              <a:rPr lang="ko-KR" altLang="en-US" dirty="0"/>
              <a:t>개 </a:t>
            </a:r>
            <a:r>
              <a:rPr lang="ko-KR" altLang="en-US" dirty="0" err="1"/>
              <a:t>행정구</a:t>
            </a:r>
            <a:r>
              <a:rPr lang="en-US" altLang="ko-KR" dirty="0"/>
              <a:t>, 314</a:t>
            </a:r>
            <a:r>
              <a:rPr lang="ko-KR" altLang="en-US" dirty="0"/>
              <a:t>개 읍</a:t>
            </a:r>
            <a:r>
              <a:rPr lang="en-US" altLang="ko-KR" dirty="0"/>
              <a:t>·</a:t>
            </a:r>
            <a:r>
              <a:rPr lang="ko-KR" altLang="en-US" dirty="0"/>
              <a:t>면</a:t>
            </a:r>
            <a:r>
              <a:rPr lang="en-US" altLang="ko-KR" dirty="0"/>
              <a:t>·</a:t>
            </a:r>
            <a:r>
              <a:rPr lang="ko-KR" altLang="en-US" dirty="0"/>
              <a:t>동</a:t>
            </a:r>
          </a:p>
          <a:p>
            <a:endParaRPr lang="ko-KR" altLang="en-US" dirty="0"/>
          </a:p>
        </p:txBody>
      </p:sp>
      <p:pic>
        <p:nvPicPr>
          <p:cNvPr id="2050" name="Picture 2" descr="인구 : 344만명, 면적 : 10,538.84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62" y="3973502"/>
            <a:ext cx="4145026" cy="254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경상남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3973502"/>
            <a:ext cx="3946715" cy="254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4890" y="275640"/>
            <a:ext cx="6031254" cy="1324800"/>
          </a:xfr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anchor="ctr">
            <a:normAutofit fontScale="90000"/>
          </a:bodyPr>
          <a:lstStyle/>
          <a:p>
            <a:pPr>
              <a:defRPr lang="ko-KR" altLang="en-US"/>
            </a:pP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2.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경상남도 소개</a:t>
            </a:r>
          </a:p>
        </p:txBody>
      </p:sp>
      <p:pic>
        <p:nvPicPr>
          <p:cNvPr id="2054" name="Picture 6" descr="경남 심벌마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150" y="0"/>
            <a:ext cx="22288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13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02085"/>
            <a:ext cx="10515600" cy="1325563"/>
          </a:xfrm>
        </p:spPr>
        <p:txBody>
          <a:bodyPr/>
          <a:lstStyle/>
          <a:p>
            <a:r>
              <a:rPr lang="ko-KR" altLang="en-US" dirty="0"/>
              <a:t>거제도</a:t>
            </a:r>
            <a:r>
              <a:rPr lang="en-US" altLang="ko-KR" dirty="0"/>
              <a:t>-</a:t>
            </a:r>
            <a:r>
              <a:rPr lang="ko-KR" altLang="en-US" dirty="0"/>
              <a:t>바람의 언덕</a:t>
            </a:r>
          </a:p>
        </p:txBody>
      </p:sp>
      <p:pic>
        <p:nvPicPr>
          <p:cNvPr id="4098" name="Picture 2" descr="거제도 - 바람의 언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9" y="1097280"/>
            <a:ext cx="10543394" cy="38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74810" y="424117"/>
            <a:ext cx="16466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Ⅱ.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경상남도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7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02085"/>
            <a:ext cx="10515600" cy="1325563"/>
          </a:xfrm>
        </p:spPr>
        <p:txBody>
          <a:bodyPr/>
          <a:lstStyle/>
          <a:p>
            <a:r>
              <a:rPr lang="ko-KR" altLang="en-US" dirty="0"/>
              <a:t>거창</a:t>
            </a:r>
            <a:r>
              <a:rPr lang="en-US" altLang="ko-KR" dirty="0"/>
              <a:t>-</a:t>
            </a:r>
            <a:r>
              <a:rPr lang="ko-KR" altLang="en-US" dirty="0" err="1"/>
              <a:t>수승대</a:t>
            </a:r>
            <a:r>
              <a:rPr lang="ko-KR" altLang="en-US" dirty="0"/>
              <a:t> 거북바위</a:t>
            </a:r>
          </a:p>
        </p:txBody>
      </p:sp>
      <p:pic>
        <p:nvPicPr>
          <p:cNvPr id="2050" name="Picture 2" descr="http://www.gndomin.com/news/photo/201607/115612_93205_14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6" y="1024128"/>
            <a:ext cx="10521698" cy="38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74810" y="424117"/>
            <a:ext cx="16466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Ⅱ.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경상남도 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91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02085"/>
            <a:ext cx="10515600" cy="1325563"/>
          </a:xfrm>
        </p:spPr>
        <p:txBody>
          <a:bodyPr/>
          <a:lstStyle/>
          <a:p>
            <a:r>
              <a:rPr lang="ko-KR" altLang="en-US" dirty="0"/>
              <a:t>합천</a:t>
            </a:r>
            <a:r>
              <a:rPr lang="en-US" altLang="ko-KR" dirty="0"/>
              <a:t>-</a:t>
            </a:r>
            <a:r>
              <a:rPr lang="ko-KR" altLang="en-US" dirty="0"/>
              <a:t>해인사 대장경 </a:t>
            </a:r>
            <a:r>
              <a:rPr lang="ko-KR" altLang="en-US" dirty="0" err="1"/>
              <a:t>테마파크</a:t>
            </a:r>
            <a:endParaRPr lang="ko-KR" altLang="en-US" dirty="0"/>
          </a:p>
        </p:txBody>
      </p:sp>
      <p:pic>
        <p:nvPicPr>
          <p:cNvPr id="4098" name="Picture 2" descr="http://www.gyotongn.com/data/news/A05/1394612920-04521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6" y="1036319"/>
            <a:ext cx="10521698" cy="369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74810" y="424117"/>
            <a:ext cx="16466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Ⅱ.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경상남도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71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4890" y="921816"/>
            <a:ext cx="6933462" cy="1324800"/>
          </a:xfr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3.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프로젝트 계획</a:t>
            </a:r>
          </a:p>
        </p:txBody>
      </p:sp>
      <p:sp>
        <p:nvSpPr>
          <p:cNvPr id="5" name="제목 1"/>
          <p:cNvSpPr/>
          <p:nvPr/>
        </p:nvSpPr>
        <p:spPr>
          <a:xfrm>
            <a:off x="477671" y="3336181"/>
            <a:ext cx="10549719" cy="19455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b="1" dirty="0">
                <a:latin typeface="a인사동"/>
                <a:ea typeface="a인사동"/>
              </a:rPr>
              <a:t>1.</a:t>
            </a:r>
            <a:r>
              <a:rPr lang="ko-KR" altLang="en-US" sz="4000" b="1" dirty="0">
                <a:latin typeface="a인사동"/>
                <a:ea typeface="a인사동"/>
              </a:rPr>
              <a:t>세부 목표</a:t>
            </a:r>
            <a:endParaRPr lang="en-US" altLang="ko-KR" sz="4000" b="1" dirty="0">
              <a:latin typeface="a인사동"/>
              <a:ea typeface="a인사동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endParaRPr lang="en-US" altLang="ko-KR" sz="4000" b="1" dirty="0">
              <a:latin typeface="a인사동"/>
              <a:ea typeface="a인사동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b="1" dirty="0">
                <a:latin typeface="a인사동"/>
                <a:ea typeface="a인사동"/>
              </a:rPr>
              <a:t>2.</a:t>
            </a:r>
            <a:r>
              <a:rPr lang="ko-KR" altLang="en-US" sz="4000" b="1" dirty="0">
                <a:latin typeface="a인사동"/>
                <a:ea typeface="a인사동"/>
              </a:rPr>
              <a:t>최종 목표</a:t>
            </a:r>
            <a:endParaRPr lang="en-US" altLang="ko-KR" sz="4000" b="1" dirty="0">
              <a:latin typeface="a인사동"/>
              <a:ea typeface="a인사동"/>
            </a:endParaRPr>
          </a:p>
        </p:txBody>
      </p:sp>
    </p:spTree>
    <p:extLst>
      <p:ext uri="{BB962C8B-B14F-4D97-AF65-F5344CB8AC3E}">
        <p14:creationId xmlns:p14="http://schemas.microsoft.com/office/powerpoint/2010/main" val="5545022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81367" y="268521"/>
            <a:ext cx="1611524" cy="338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TextBox 4"/>
          <p:cNvSpPr txBox="1"/>
          <p:nvPr/>
        </p:nvSpPr>
        <p:spPr>
          <a:xfrm>
            <a:off x="8826312" y="461224"/>
            <a:ext cx="254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Ⅲ.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계획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94585" y="1392404"/>
            <a:ext cx="982780" cy="35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288937"/>
              </p:ext>
            </p:extLst>
          </p:nvPr>
        </p:nvGraphicFramePr>
        <p:xfrm>
          <a:off x="369792" y="1077261"/>
          <a:ext cx="11452412" cy="5461031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1551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2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87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11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9225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데이터 분석 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프로세스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추진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11/7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11/14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11/21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11/28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12/5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12/1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대한늬우스M"/>
                          <a:ea typeface="a대한늬우스M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대한늬우스M"/>
                        <a:ea typeface="a대한늬우스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a대한늬우스M" pitchFamily="18" charset="-127"/>
                          <a:ea typeface="a대한늬우스M" pitchFamily="18" charset="-127"/>
                        </a:rPr>
                        <a:t>12/1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대한늬우스M" pitchFamily="18" charset="-127"/>
                          <a:ea typeface="a대한늬우스M" pitchFamily="18" charset="-127"/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25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문제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프로젝트 기획 제안서</a:t>
                      </a: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a대한늬우스M"/>
                        <a:ea typeface="a대한늬우스M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58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데이터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자료수집</a:t>
                      </a:r>
                      <a:endParaRPr lang="en-US" altLang="ko-KR" dirty="0">
                        <a:latin typeface="a대한늬우스M"/>
                        <a:ea typeface="a대한늬우스M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전처리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데이터 저장</a:t>
                      </a: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a대한늬우스M"/>
                        <a:ea typeface="a대한늬우스M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5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데이터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형태소 분석</a:t>
                      </a:r>
                      <a:endParaRPr lang="en-US" altLang="ko-KR" dirty="0">
                        <a:latin typeface="a대한늬우스M"/>
                        <a:ea typeface="a대한늬우스M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빈도 분석</a:t>
                      </a:r>
                      <a:endParaRPr lang="en-US" altLang="ko-KR" dirty="0">
                        <a:latin typeface="a대한늬우스M"/>
                        <a:ea typeface="a대한늬우스M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a대한늬우스M"/>
                        <a:ea typeface="a대한늬우스M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5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관광지 추천 프로세스 기획</a:t>
                      </a: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a대한늬우스M"/>
                        <a:ea typeface="a대한늬우스M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56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코딩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자바를 사용하여 프로세스 제작</a:t>
                      </a: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a대한늬우스M"/>
                        <a:ea typeface="a대한늬우스M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756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>
                          <a:latin typeface="a대한늬우스M"/>
                          <a:ea typeface="a대한늬우스M"/>
                        </a:rPr>
                        <a:t>최종 결과 보고서</a:t>
                      </a: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a대한늬우스M"/>
                        <a:ea typeface="a대한늬우스M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오른쪽 화살표 76"/>
          <p:cNvSpPr/>
          <p:nvPr/>
        </p:nvSpPr>
        <p:spPr>
          <a:xfrm>
            <a:off x="5559553" y="2633161"/>
            <a:ext cx="2242631" cy="33423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>
            <a:off x="10097676" y="6037739"/>
            <a:ext cx="1514928" cy="32170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802184" y="4270248"/>
            <a:ext cx="1647748" cy="37183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763739" y="3529273"/>
            <a:ext cx="1453669" cy="33423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5559553" y="1840681"/>
            <a:ext cx="1646616" cy="33423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7802184" y="5117592"/>
            <a:ext cx="3295495" cy="37183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635" y="424117"/>
            <a:ext cx="16592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Ⅲ.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계획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2" name="TextBox 122"/>
          <p:cNvSpPr txBox="1"/>
          <p:nvPr/>
        </p:nvSpPr>
        <p:spPr>
          <a:xfrm>
            <a:off x="486987" y="641274"/>
            <a:ext cx="44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ⅰ) 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세부 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02051" y="1345274"/>
            <a:ext cx="96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a인사동" pitchFamily="18" charset="-127"/>
                <a:ea typeface="a인사동" pitchFamily="18" charset="-127"/>
              </a:rPr>
              <a:t>공연 및 </a:t>
            </a:r>
            <a:r>
              <a:rPr lang="ko-KR" altLang="en-US" sz="2400" b="1" dirty="0" err="1">
                <a:latin typeface="a인사동" pitchFamily="18" charset="-127"/>
                <a:ea typeface="a인사동" pitchFamily="18" charset="-127"/>
              </a:rPr>
              <a:t>축제등</a:t>
            </a:r>
            <a:r>
              <a:rPr lang="ko-KR" altLang="en-US" sz="2400" b="1" dirty="0">
                <a:latin typeface="a인사동" pitchFamily="18" charset="-127"/>
                <a:ea typeface="a인사동" pitchFamily="18" charset="-127"/>
              </a:rPr>
              <a:t> 지역 특색을 살려 지방 관광 활성화</a:t>
            </a:r>
          </a:p>
        </p:txBody>
      </p:sp>
      <p:pic>
        <p:nvPicPr>
          <p:cNvPr id="11" name="Picture 2" descr="http://post.phinf.naver.net/MjAxNzA3MTRfMTc5/MDAxNDk5OTk4MjI1Mjk4.Zu2BAMS_oL8Nbse1_r-DkGtWVfnLSTRZLSyFb8gE3SMg.Kik3R8pwWoDyU0p0IcT9d75BiwGFz9_WZzT64g8zii4g.JPEG/293941_58170_2726.jp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1920239"/>
            <a:ext cx="10582656" cy="38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838200" y="5772912"/>
            <a:ext cx="10585704" cy="1085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진해</a:t>
            </a:r>
            <a:r>
              <a:rPr lang="en-US" altLang="ko-KR" sz="4800" dirty="0"/>
              <a:t>-</a:t>
            </a:r>
            <a:r>
              <a:rPr lang="ko-KR" altLang="en-US" sz="4800" dirty="0" err="1"/>
              <a:t>군항제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719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635" y="424117"/>
            <a:ext cx="16592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Ⅲ.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계획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2" name="TextBox 122"/>
          <p:cNvSpPr txBox="1"/>
          <p:nvPr/>
        </p:nvSpPr>
        <p:spPr>
          <a:xfrm>
            <a:off x="486987" y="641274"/>
            <a:ext cx="44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ⅰ) 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세부 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02051" y="1345274"/>
            <a:ext cx="96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a인사동" pitchFamily="18" charset="-127"/>
                <a:ea typeface="a인사동" pitchFamily="18" charset="-127"/>
              </a:rPr>
              <a:t>공연 및 </a:t>
            </a:r>
            <a:r>
              <a:rPr lang="ko-KR" altLang="en-US" sz="2400" b="1" dirty="0" err="1">
                <a:latin typeface="a인사동" pitchFamily="18" charset="-127"/>
                <a:ea typeface="a인사동" pitchFamily="18" charset="-127"/>
              </a:rPr>
              <a:t>축제등</a:t>
            </a:r>
            <a:r>
              <a:rPr lang="ko-KR" altLang="en-US" sz="2400" b="1" dirty="0">
                <a:latin typeface="a인사동" pitchFamily="18" charset="-127"/>
                <a:ea typeface="a인사동" pitchFamily="18" charset="-127"/>
              </a:rPr>
              <a:t> 지역 특색을 살려 지방 관광 활성화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74776" y="5688201"/>
            <a:ext cx="10515600" cy="1169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진주</a:t>
            </a:r>
            <a:r>
              <a:rPr lang="en-US" altLang="ko-KR" sz="4800" dirty="0"/>
              <a:t>-</a:t>
            </a:r>
            <a:r>
              <a:rPr lang="ko-KR" altLang="en-US" sz="4800" dirty="0" err="1"/>
              <a:t>유등축제</a:t>
            </a:r>
            <a:endParaRPr lang="ko-KR" altLang="en-US" sz="4800" dirty="0"/>
          </a:p>
        </p:txBody>
      </p:sp>
      <p:pic>
        <p:nvPicPr>
          <p:cNvPr id="15" name="Picture 2" descr="http://postfiles13.naver.net/data25/2008/10/21/188/6_apurimac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3" y="1824386"/>
            <a:ext cx="10546081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635" y="424117"/>
            <a:ext cx="16592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Ⅲ.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계획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2" name="TextBox 122"/>
          <p:cNvSpPr txBox="1"/>
          <p:nvPr/>
        </p:nvSpPr>
        <p:spPr>
          <a:xfrm>
            <a:off x="486987" y="976437"/>
            <a:ext cx="44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ⅰ) 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세부 목표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3347" y="2161001"/>
            <a:ext cx="33137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인사동" pitchFamily="18" charset="-127"/>
                <a:ea typeface="a인사동" pitchFamily="18" charset="-127"/>
              </a:rPr>
              <a:t>1.</a:t>
            </a:r>
            <a:r>
              <a:rPr lang="ko-KR" altLang="ko-KR" sz="2400" b="1" dirty="0">
                <a:latin typeface="a인사동" pitchFamily="18" charset="-127"/>
                <a:ea typeface="a인사동" pitchFamily="18" charset="-127"/>
              </a:rPr>
              <a:t> </a:t>
            </a:r>
            <a:r>
              <a:rPr lang="ko-KR" altLang="en-US" sz="2400" b="1" dirty="0">
                <a:latin typeface="a인사동" pitchFamily="18" charset="-127"/>
                <a:ea typeface="a인사동" pitchFamily="18" charset="-127"/>
              </a:rPr>
              <a:t>숨은 명소 발굴</a:t>
            </a:r>
            <a:endParaRPr lang="en-US" altLang="ko-KR" sz="2400" b="1" dirty="0">
              <a:latin typeface="a인사동" pitchFamily="18" charset="-127"/>
              <a:ea typeface="a인사동" pitchFamily="18" charset="-127"/>
            </a:endParaRPr>
          </a:p>
          <a:p>
            <a:endParaRPr lang="en-US" altLang="ko-KR" sz="2400" b="1" dirty="0">
              <a:latin typeface="a인사동" pitchFamily="18" charset="-127"/>
              <a:ea typeface="a인사동" pitchFamily="18" charset="-127"/>
            </a:endParaRPr>
          </a:p>
          <a:p>
            <a:r>
              <a:rPr lang="en-US" altLang="ko-KR" sz="2400" b="1" dirty="0">
                <a:latin typeface="a인사동" pitchFamily="18" charset="-127"/>
                <a:ea typeface="a인사동" pitchFamily="18" charset="-127"/>
              </a:rPr>
              <a:t>2. </a:t>
            </a:r>
            <a:r>
              <a:rPr lang="ko-KR" altLang="en-US" sz="2400" b="1" dirty="0">
                <a:latin typeface="a인사동" pitchFamily="18" charset="-127"/>
                <a:ea typeface="a인사동" pitchFamily="18" charset="-127"/>
              </a:rPr>
              <a:t>지역별 강점 만들어 </a:t>
            </a:r>
            <a:endParaRPr lang="en-US" altLang="ko-KR" sz="2400" b="1" dirty="0">
              <a:latin typeface="a인사동" pitchFamily="18" charset="-127"/>
              <a:ea typeface="a인사동" pitchFamily="18" charset="-127"/>
            </a:endParaRPr>
          </a:p>
          <a:p>
            <a:r>
              <a:rPr lang="en-US" altLang="ko-KR" sz="2400" b="1" dirty="0">
                <a:latin typeface="a인사동" pitchFamily="18" charset="-127"/>
                <a:ea typeface="a인사동" pitchFamily="18" charset="-127"/>
              </a:rPr>
              <a:t>   </a:t>
            </a:r>
            <a:r>
              <a:rPr lang="ko-KR" altLang="en-US" sz="2400" b="1" dirty="0">
                <a:latin typeface="a인사동" pitchFamily="18" charset="-127"/>
                <a:ea typeface="a인사동" pitchFamily="18" charset="-127"/>
              </a:rPr>
              <a:t>지역경제 활성화</a:t>
            </a:r>
            <a:endParaRPr lang="en-US" altLang="ko-KR" sz="2400" b="1" dirty="0">
              <a:latin typeface="a인사동" pitchFamily="18" charset="-127"/>
              <a:ea typeface="a인사동" pitchFamily="18" charset="-127"/>
            </a:endParaRPr>
          </a:p>
          <a:p>
            <a:endParaRPr lang="en-US" altLang="ko-KR" sz="2400" b="1" dirty="0">
              <a:latin typeface="a인사동" pitchFamily="18" charset="-127"/>
              <a:ea typeface="a인사동" pitchFamily="18" charset="-127"/>
            </a:endParaRPr>
          </a:p>
          <a:p>
            <a:r>
              <a:rPr lang="en-US" altLang="ko-KR" sz="2400" b="1" dirty="0">
                <a:latin typeface="a인사동" pitchFamily="18" charset="-127"/>
                <a:ea typeface="a인사동" pitchFamily="18" charset="-127"/>
              </a:rPr>
              <a:t>3. </a:t>
            </a:r>
            <a:r>
              <a:rPr lang="ko-KR" altLang="en-US" sz="2400" b="1" dirty="0">
                <a:latin typeface="a인사동" pitchFamily="18" charset="-127"/>
                <a:ea typeface="a인사동" pitchFamily="18" charset="-127"/>
              </a:rPr>
              <a:t>관광업종 활성화</a:t>
            </a:r>
          </a:p>
        </p:txBody>
      </p:sp>
      <p:pic>
        <p:nvPicPr>
          <p:cNvPr id="13" name="Picture 2" descr="http://xn--3e0bx5e0sbx9qba378ifzhyiursi7oc.com/upload/board_article/510/2016061815555565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86"/>
          <a:stretch/>
        </p:blipFill>
        <p:spPr bwMode="auto">
          <a:xfrm>
            <a:off x="6433572" y="1807434"/>
            <a:ext cx="4048691" cy="439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4800"/>
          </a:xfr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프로젝트 팀 소개</a:t>
            </a:r>
          </a:p>
        </p:txBody>
      </p:sp>
      <p:sp>
        <p:nvSpPr>
          <p:cNvPr id="4" name="제목 1"/>
          <p:cNvSpPr/>
          <p:nvPr/>
        </p:nvSpPr>
        <p:spPr>
          <a:xfrm>
            <a:off x="0" y="1320074"/>
            <a:ext cx="12192000" cy="243063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87187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5400" b="1" dirty="0">
                <a:latin typeface="a인사동"/>
                <a:ea typeface="a인사동"/>
              </a:rPr>
              <a:t>YOLO Team</a:t>
            </a:r>
          </a:p>
          <a:p>
            <a:pPr algn="ctr" defTabSz="87187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5400" b="1" dirty="0">
                <a:latin typeface="a인사동"/>
                <a:ea typeface="a인사동"/>
              </a:rPr>
              <a:t>(You Only Live Once)</a:t>
            </a:r>
            <a:endParaRPr kumimoji="0" lang="ko-KR" altLang="en-US" sz="5400" b="1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  <a:p>
            <a:pPr algn="ctr" defTabSz="871876">
              <a:lnSpc>
                <a:spcPct val="90000"/>
              </a:lnSpc>
              <a:spcBef>
                <a:spcPct val="0"/>
              </a:spcBef>
              <a:defRPr lang="ko-KR" altLang="en-US"/>
            </a:pPr>
            <a:endParaRPr kumimoji="0" lang="en-US" altLang="ko-KR" b="1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  <a:p>
            <a:pPr algn="ctr" defTabSz="87187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kumimoji="0" lang="en-US" altLang="ko-KR" sz="2000" i="0" u="none" strike="noStrike" kern="1200" cap="none" normalizeH="0" dirty="0">
                <a:solidFill>
                  <a:schemeClr val="tx1"/>
                </a:solidFill>
                <a:latin typeface="a인사동"/>
                <a:ea typeface="a인사동"/>
                <a:cs typeface="+mj-cs"/>
              </a:rPr>
              <a:t>2017.11.03~2017.12.21</a:t>
            </a:r>
            <a:endParaRPr kumimoji="0" lang="ko-KR" altLang="en-US" sz="2000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29638"/>
              </p:ext>
            </p:extLst>
          </p:nvPr>
        </p:nvGraphicFramePr>
        <p:xfrm>
          <a:off x="1633728" y="4053110"/>
          <a:ext cx="9180575" cy="17015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1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성명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생년월일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학력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전공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1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김주영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1989.10.16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인제대학교 재학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응용 수학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1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김민규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1991.04.22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경남과학기술대학교 졸업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컴퓨터 공학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9729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635" y="424117"/>
            <a:ext cx="16592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Ⅲ.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계획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2" name="TextBox 122"/>
          <p:cNvSpPr txBox="1"/>
          <p:nvPr/>
        </p:nvSpPr>
        <p:spPr>
          <a:xfrm>
            <a:off x="326177" y="976436"/>
            <a:ext cx="44991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ⅱ) 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최종 목표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8363" y="2873650"/>
            <a:ext cx="4258695" cy="359246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193347" y="1941545"/>
            <a:ext cx="4488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인사동" pitchFamily="18" charset="-127"/>
                <a:ea typeface="a인사동" pitchFamily="18" charset="-127"/>
              </a:rPr>
              <a:t>1.</a:t>
            </a:r>
            <a:r>
              <a:rPr lang="ko-KR" altLang="en-US" sz="2400" b="1" dirty="0">
                <a:latin typeface="a인사동" pitchFamily="18" charset="-127"/>
                <a:ea typeface="a인사동" pitchFamily="18" charset="-127"/>
              </a:rPr>
              <a:t> 지역별 특화된 관광코스 개발</a:t>
            </a:r>
            <a:endParaRPr lang="en-US" altLang="ko-KR" sz="2400" b="1" dirty="0">
              <a:latin typeface="a인사동" pitchFamily="18" charset="-127"/>
              <a:ea typeface="a인사동" pitchFamily="18" charset="-127"/>
            </a:endParaRPr>
          </a:p>
          <a:p>
            <a:r>
              <a:rPr lang="en-US" altLang="ko-KR" sz="2400" b="1" dirty="0">
                <a:latin typeface="a인사동" pitchFamily="18" charset="-127"/>
                <a:ea typeface="a인사동" pitchFamily="18" charset="-127"/>
              </a:rPr>
              <a:t>2. </a:t>
            </a:r>
            <a:r>
              <a:rPr lang="ko-KR" altLang="ko-KR" sz="2400" b="1" dirty="0">
                <a:latin typeface="a인사동" pitchFamily="18" charset="-127"/>
                <a:ea typeface="a인사동" pitchFamily="18" charset="-127"/>
              </a:rPr>
              <a:t>관광객 수 및 관광수익 증가</a:t>
            </a:r>
            <a:endParaRPr lang="en-US" altLang="ko-KR" sz="2400" b="1" dirty="0">
              <a:latin typeface="a인사동" pitchFamily="18" charset="-127"/>
              <a:ea typeface="a인사동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2076" y="850894"/>
            <a:ext cx="5983582" cy="546794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4889" y="921816"/>
            <a:ext cx="8115905" cy="1324800"/>
          </a:xfr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4.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프로젝트 진행과정</a:t>
            </a:r>
          </a:p>
        </p:txBody>
      </p:sp>
      <p:sp>
        <p:nvSpPr>
          <p:cNvPr id="5" name="제목 1"/>
          <p:cNvSpPr/>
          <p:nvPr/>
        </p:nvSpPr>
        <p:spPr>
          <a:xfrm>
            <a:off x="477671" y="3336181"/>
            <a:ext cx="10549719" cy="194550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3400" b="1" dirty="0">
                <a:latin typeface="a인사동"/>
                <a:ea typeface="a인사동"/>
              </a:rPr>
              <a:t>1.</a:t>
            </a:r>
            <a:r>
              <a:rPr lang="ko-KR" altLang="en-US" sz="3400" b="1" dirty="0">
                <a:latin typeface="a인사동"/>
                <a:ea typeface="a인사동"/>
              </a:rPr>
              <a:t>분석 도구</a:t>
            </a:r>
            <a:endParaRPr lang="en-US" altLang="ko-KR" sz="3400" b="1" dirty="0">
              <a:latin typeface="a인사동"/>
              <a:ea typeface="a인사동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endParaRPr lang="en-US" altLang="ko-KR" sz="3400" b="1" dirty="0">
              <a:latin typeface="a인사동"/>
              <a:ea typeface="a인사동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3400" b="1" dirty="0">
                <a:latin typeface="a인사동"/>
                <a:ea typeface="a인사동"/>
              </a:rPr>
              <a:t>2.</a:t>
            </a:r>
            <a:r>
              <a:rPr lang="ko-KR" altLang="en-US" sz="3400" b="1" dirty="0">
                <a:latin typeface="a인사동"/>
                <a:ea typeface="a인사동"/>
              </a:rPr>
              <a:t>분석 과정</a:t>
            </a:r>
            <a:endParaRPr lang="en-US" altLang="ko-KR" sz="3400" b="1" dirty="0">
              <a:latin typeface="a인사동"/>
              <a:ea typeface="a인사동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endParaRPr lang="en-US" altLang="ko-KR" sz="3400" b="1" dirty="0">
              <a:latin typeface="a인사동"/>
              <a:ea typeface="a인사동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3400" b="1" dirty="0">
                <a:latin typeface="a인사동"/>
                <a:ea typeface="a인사동"/>
              </a:rPr>
              <a:t>3.</a:t>
            </a:r>
            <a:r>
              <a:rPr lang="ko-KR" altLang="en-US" sz="3400" b="1" dirty="0">
                <a:latin typeface="a인사동"/>
                <a:ea typeface="a인사동"/>
              </a:rPr>
              <a:t>개발 알고리즘</a:t>
            </a:r>
          </a:p>
        </p:txBody>
      </p:sp>
    </p:spTree>
    <p:extLst>
      <p:ext uri="{BB962C8B-B14F-4D97-AF65-F5344CB8AC3E}">
        <p14:creationId xmlns:p14="http://schemas.microsoft.com/office/powerpoint/2010/main" val="55450227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6520" y="424117"/>
            <a:ext cx="20553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6675119"/>
            <a:ext cx="12192000" cy="18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720112" y="1960745"/>
            <a:ext cx="0" cy="32063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0" y="6675119"/>
            <a:ext cx="12192000" cy="18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6662057"/>
            <a:ext cx="754743" cy="195943"/>
          </a:xfrm>
          <a:prstGeom prst="rect">
            <a:avLst/>
          </a:prstGeom>
          <a:solidFill>
            <a:srgbClr val="363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35693" y="6662057"/>
            <a:ext cx="754743" cy="195943"/>
          </a:xfrm>
          <a:prstGeom prst="rect">
            <a:avLst/>
          </a:prstGeom>
          <a:solidFill>
            <a:srgbClr val="C50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487148" y="6662057"/>
            <a:ext cx="754743" cy="195943"/>
          </a:xfrm>
          <a:prstGeom prst="rect">
            <a:avLst/>
          </a:prstGeom>
          <a:solidFill>
            <a:srgbClr val="CAC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34113" y="6662057"/>
            <a:ext cx="754743" cy="195943"/>
          </a:xfrm>
          <a:prstGeom prst="rect">
            <a:avLst/>
          </a:prstGeom>
          <a:solidFill>
            <a:srgbClr val="761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85386" y="6662057"/>
            <a:ext cx="754743" cy="195943"/>
          </a:xfrm>
          <a:prstGeom prst="rect">
            <a:avLst/>
          </a:prstGeom>
          <a:solidFill>
            <a:srgbClr val="018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740129" y="6662057"/>
            <a:ext cx="754743" cy="195943"/>
          </a:xfrm>
          <a:prstGeom prst="rect">
            <a:avLst/>
          </a:prstGeom>
          <a:solidFill>
            <a:srgbClr val="B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475822" y="6662057"/>
            <a:ext cx="754743" cy="195943"/>
          </a:xfrm>
          <a:prstGeom prst="rect">
            <a:avLst/>
          </a:prstGeom>
          <a:solidFill>
            <a:srgbClr val="CBC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231241" y="6662057"/>
            <a:ext cx="754743" cy="195943"/>
          </a:xfrm>
          <a:prstGeom prst="rect">
            <a:avLst/>
          </a:prstGeom>
          <a:solidFill>
            <a:srgbClr val="363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966934" y="6662057"/>
            <a:ext cx="754743" cy="195943"/>
          </a:xfrm>
          <a:prstGeom prst="rect">
            <a:avLst/>
          </a:prstGeom>
          <a:solidFill>
            <a:srgbClr val="C50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718389" y="6662057"/>
            <a:ext cx="754743" cy="195943"/>
          </a:xfrm>
          <a:prstGeom prst="rect">
            <a:avLst/>
          </a:prstGeom>
          <a:solidFill>
            <a:srgbClr val="CAC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465354" y="6662057"/>
            <a:ext cx="754743" cy="195943"/>
          </a:xfrm>
          <a:prstGeom prst="rect">
            <a:avLst/>
          </a:prstGeom>
          <a:solidFill>
            <a:srgbClr val="761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216627" y="6662057"/>
            <a:ext cx="754743" cy="195943"/>
          </a:xfrm>
          <a:prstGeom prst="rect">
            <a:avLst/>
          </a:prstGeom>
          <a:solidFill>
            <a:srgbClr val="018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971370" y="6662057"/>
            <a:ext cx="754743" cy="195943"/>
          </a:xfrm>
          <a:prstGeom prst="rect">
            <a:avLst/>
          </a:prstGeom>
          <a:solidFill>
            <a:srgbClr val="B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9707063" y="6662057"/>
            <a:ext cx="754743" cy="195943"/>
          </a:xfrm>
          <a:prstGeom prst="rect">
            <a:avLst/>
          </a:prstGeom>
          <a:solidFill>
            <a:srgbClr val="CBC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0449004" y="6662057"/>
            <a:ext cx="754743" cy="195943"/>
          </a:xfrm>
          <a:prstGeom prst="rect">
            <a:avLst/>
          </a:prstGeom>
          <a:solidFill>
            <a:srgbClr val="363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1184697" y="6662057"/>
            <a:ext cx="754743" cy="195943"/>
          </a:xfrm>
          <a:prstGeom prst="rect">
            <a:avLst/>
          </a:prstGeom>
          <a:solidFill>
            <a:srgbClr val="C50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1936153" y="6662057"/>
            <a:ext cx="255848" cy="195943"/>
          </a:xfrm>
          <a:prstGeom prst="rect">
            <a:avLst/>
          </a:prstGeom>
          <a:solidFill>
            <a:srgbClr val="CAC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0" y="6660605"/>
            <a:ext cx="12192000" cy="18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0" y="6662057"/>
            <a:ext cx="754743" cy="195943"/>
          </a:xfrm>
          <a:prstGeom prst="rect">
            <a:avLst/>
          </a:prstGeom>
          <a:solidFill>
            <a:srgbClr val="363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735693" y="6662057"/>
            <a:ext cx="754743" cy="195943"/>
          </a:xfrm>
          <a:prstGeom prst="rect">
            <a:avLst/>
          </a:prstGeom>
          <a:solidFill>
            <a:srgbClr val="C50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1487148" y="6662057"/>
            <a:ext cx="754743" cy="195943"/>
          </a:xfrm>
          <a:prstGeom prst="rect">
            <a:avLst/>
          </a:prstGeom>
          <a:solidFill>
            <a:srgbClr val="CAC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2234113" y="6662057"/>
            <a:ext cx="754743" cy="195943"/>
          </a:xfrm>
          <a:prstGeom prst="rect">
            <a:avLst/>
          </a:prstGeom>
          <a:solidFill>
            <a:srgbClr val="761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2985386" y="6662057"/>
            <a:ext cx="754743" cy="195943"/>
          </a:xfrm>
          <a:prstGeom prst="rect">
            <a:avLst/>
          </a:prstGeom>
          <a:solidFill>
            <a:srgbClr val="018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3740129" y="6662057"/>
            <a:ext cx="754743" cy="195943"/>
          </a:xfrm>
          <a:prstGeom prst="rect">
            <a:avLst/>
          </a:prstGeom>
          <a:solidFill>
            <a:srgbClr val="B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4475822" y="6662057"/>
            <a:ext cx="754743" cy="195943"/>
          </a:xfrm>
          <a:prstGeom prst="rect">
            <a:avLst/>
          </a:prstGeom>
          <a:solidFill>
            <a:srgbClr val="CBC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5231241" y="6662057"/>
            <a:ext cx="754743" cy="195943"/>
          </a:xfrm>
          <a:prstGeom prst="rect">
            <a:avLst/>
          </a:prstGeom>
          <a:solidFill>
            <a:srgbClr val="363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5966934" y="6662057"/>
            <a:ext cx="754743" cy="195943"/>
          </a:xfrm>
          <a:prstGeom prst="rect">
            <a:avLst/>
          </a:prstGeom>
          <a:solidFill>
            <a:srgbClr val="C50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6718389" y="6662057"/>
            <a:ext cx="754743" cy="195943"/>
          </a:xfrm>
          <a:prstGeom prst="rect">
            <a:avLst/>
          </a:prstGeom>
          <a:solidFill>
            <a:srgbClr val="CAC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7465354" y="6662057"/>
            <a:ext cx="754743" cy="195943"/>
          </a:xfrm>
          <a:prstGeom prst="rect">
            <a:avLst/>
          </a:prstGeom>
          <a:solidFill>
            <a:srgbClr val="761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8216627" y="6662057"/>
            <a:ext cx="754743" cy="195943"/>
          </a:xfrm>
          <a:prstGeom prst="rect">
            <a:avLst/>
          </a:prstGeom>
          <a:solidFill>
            <a:srgbClr val="018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8971370" y="6662057"/>
            <a:ext cx="754743" cy="195943"/>
          </a:xfrm>
          <a:prstGeom prst="rect">
            <a:avLst/>
          </a:prstGeom>
          <a:solidFill>
            <a:srgbClr val="B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707063" y="6662057"/>
            <a:ext cx="754743" cy="195943"/>
          </a:xfrm>
          <a:prstGeom prst="rect">
            <a:avLst/>
          </a:prstGeom>
          <a:solidFill>
            <a:srgbClr val="CBC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10449004" y="6662057"/>
            <a:ext cx="754743" cy="195943"/>
          </a:xfrm>
          <a:prstGeom prst="rect">
            <a:avLst/>
          </a:prstGeom>
          <a:solidFill>
            <a:srgbClr val="363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11184697" y="6662057"/>
            <a:ext cx="754743" cy="195943"/>
          </a:xfrm>
          <a:prstGeom prst="rect">
            <a:avLst/>
          </a:prstGeom>
          <a:solidFill>
            <a:srgbClr val="C50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11936153" y="6662057"/>
            <a:ext cx="255848" cy="195943"/>
          </a:xfrm>
          <a:prstGeom prst="rect">
            <a:avLst/>
          </a:prstGeom>
          <a:solidFill>
            <a:srgbClr val="CAC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-21391" y="6645499"/>
            <a:ext cx="12192000" cy="216612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1" name="TextBox 122"/>
          <p:cNvSpPr txBox="1"/>
          <p:nvPr/>
        </p:nvSpPr>
        <p:spPr>
          <a:xfrm>
            <a:off x="388029" y="1001178"/>
            <a:ext cx="49891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ⅰ) </a:t>
            </a:r>
            <a:r>
              <a:rPr lang="ko-KR" altLang="en-US" sz="4800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분석 및 도구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4742" y="2267420"/>
            <a:ext cx="2402985" cy="3106569"/>
          </a:xfrm>
          <a:prstGeom prst="rect">
            <a:avLst/>
          </a:prstGeom>
        </p:spPr>
      </p:pic>
      <p:pic>
        <p:nvPicPr>
          <p:cNvPr id="1026" name="Picture 2" descr="C:\Users\User\Desktop\fea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242" y="2267420"/>
            <a:ext cx="5197790" cy="139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ibana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032" y="4257297"/>
            <a:ext cx="2233861" cy="204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asticsearch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2" y="4426375"/>
            <a:ext cx="2846405" cy="148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50" y="4426375"/>
            <a:ext cx="1637643" cy="150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99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720112" y="1960745"/>
            <a:ext cx="0" cy="32063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22"/>
          <p:cNvSpPr txBox="1"/>
          <p:nvPr/>
        </p:nvSpPr>
        <p:spPr>
          <a:xfrm>
            <a:off x="388029" y="1001178"/>
            <a:ext cx="4504011" cy="82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ⅱ) 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분석 과정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08260"/>
              </p:ext>
            </p:extLst>
          </p:nvPr>
        </p:nvGraphicFramePr>
        <p:xfrm>
          <a:off x="1166558" y="2193621"/>
          <a:ext cx="965981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1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1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1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58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키워드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빈도분석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여행코스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162"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dirty="0"/>
                        <a:t>대상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뉴스데이터</a:t>
                      </a:r>
                      <a:r>
                        <a:rPr lang="en-US" altLang="ko-KR" dirty="0"/>
                        <a:t>13,600,000</a:t>
                      </a:r>
                      <a:r>
                        <a:rPr lang="ko-KR" altLang="en-US" dirty="0"/>
                        <a:t>건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dirty="0"/>
                        <a:t>기간</a:t>
                      </a:r>
                      <a:r>
                        <a:rPr lang="en-US" altLang="ko-KR" baseline="0" dirty="0"/>
                        <a:t> : 2016</a:t>
                      </a:r>
                      <a:r>
                        <a:rPr lang="ko-KR" altLang="en-US" baseline="0" dirty="0"/>
                        <a:t>년도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baseline="0" dirty="0"/>
                        <a:t>경상남도 카테고리 별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관광지</a:t>
                      </a:r>
                      <a:r>
                        <a:rPr lang="en-US" altLang="ko-KR" baseline="0" dirty="0"/>
                        <a:t>,</a:t>
                      </a:r>
                      <a:r>
                        <a:rPr lang="ko-KR" altLang="en-US" baseline="0" dirty="0"/>
                        <a:t>축제</a:t>
                      </a:r>
                      <a:r>
                        <a:rPr lang="en-US" altLang="ko-KR" baseline="0" dirty="0"/>
                        <a:t>,</a:t>
                      </a:r>
                      <a:r>
                        <a:rPr lang="ko-KR" altLang="en-US" baseline="0" dirty="0"/>
                        <a:t>음식</a:t>
                      </a:r>
                      <a:r>
                        <a:rPr lang="en-US" altLang="ko-KR" baseline="0" dirty="0"/>
                        <a:t>)</a:t>
                      </a:r>
                      <a:r>
                        <a:rPr lang="ko-KR" altLang="en-US" baseline="0" dirty="0"/>
                        <a:t> 목록 추출</a:t>
                      </a:r>
                      <a:endParaRPr lang="en-US" altLang="ko-KR" baseline="0" dirty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endParaRPr lang="en-US" altLang="ko-KR" baseline="0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baseline="0" dirty="0"/>
                        <a:t>텍스트 정제 작업</a:t>
                      </a:r>
                      <a:endParaRPr lang="en-US" altLang="ko-KR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dirty="0"/>
                        <a:t>카테고리 별 빈도수</a:t>
                      </a:r>
                      <a:r>
                        <a:rPr lang="ko-KR" altLang="en-US" baseline="0" dirty="0"/>
                        <a:t> 기준으로</a:t>
                      </a:r>
                      <a:r>
                        <a:rPr lang="ko-KR" altLang="en-US" dirty="0"/>
                        <a:t> 정렬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dirty="0"/>
                        <a:t>카테고리 별 순위화 후 가중치를 줌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dirty="0"/>
                        <a:t>계절</a:t>
                      </a:r>
                      <a:r>
                        <a:rPr lang="ko-KR" altLang="en-US" baseline="0" dirty="0"/>
                        <a:t>에 따라 축제 가중치를 높게 줌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dirty="0"/>
                        <a:t>각 지역에</a:t>
                      </a:r>
                      <a:r>
                        <a:rPr lang="ko-KR" altLang="en-US" baseline="0" dirty="0"/>
                        <a:t> 점수 부여 후 순위화</a:t>
                      </a:r>
                      <a:endParaRPr lang="en-US" altLang="ko-KR" baseline="0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dirty="0"/>
                        <a:t>여행 일수</a:t>
                      </a:r>
                      <a:r>
                        <a:rPr lang="ko-KR" altLang="en-US" baseline="0" dirty="0"/>
                        <a:t> 및 거리에 따른 여행코스 설정</a:t>
                      </a:r>
                      <a:endParaRPr lang="en-US" altLang="ko-KR" baseline="0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endParaRPr lang="en-US" altLang="ko-KR" baseline="0" dirty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지방 관광코스 지도에 시각화</a:t>
                      </a:r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720112" y="1960745"/>
            <a:ext cx="0" cy="32063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22"/>
          <p:cNvSpPr txBox="1"/>
          <p:nvPr/>
        </p:nvSpPr>
        <p:spPr>
          <a:xfrm>
            <a:off x="388029" y="1001178"/>
            <a:ext cx="4504011" cy="82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ⅱ) 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분석 과정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07863"/>
              </p:ext>
            </p:extLst>
          </p:nvPr>
        </p:nvGraphicFramePr>
        <p:xfrm>
          <a:off x="1107603" y="2637014"/>
          <a:ext cx="10037193" cy="3718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2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28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2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728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29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관광지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축제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음식점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934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순위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빈도수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관광지명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순위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빈도수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축제명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순위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빈도수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음식점명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1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11897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지리산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1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596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진해군항제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1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정든집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2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10035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낙동강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2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350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진주남강유등축제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2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대종가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3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4042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섬진강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3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290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통영 국제음악제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3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한방삼계탕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4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3801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추도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4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207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개천예술제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4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설야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5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2860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조도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5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180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코리아 드라마페스티벌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5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천하일품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6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2853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우도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6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158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대장경세계문화축전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6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한우촌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7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2782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내도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7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122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하동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야생차문화축제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7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송정원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7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8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2272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주산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8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밀양 여름공연예술축제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8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석청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9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2247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잠도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9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토지문학제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9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천리향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10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2097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홍도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10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밀양 아리랑대축제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대한늬우스M" pitchFamily="18" charset="-127"/>
                          <a:ea typeface="a대한늬우스M" pitchFamily="18" charset="-127"/>
                        </a:rPr>
                        <a:t>10</a:t>
                      </a:r>
                      <a:endParaRPr lang="ko-KR" altLang="en-US" sz="1200" b="0" dirty="0"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대한늬우스M" pitchFamily="18" charset="-127"/>
                          <a:ea typeface="a대한늬우스M" pitchFamily="18" charset="-127"/>
                        </a:rPr>
                        <a:t>대가집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대한늬우스M" pitchFamily="18" charset="-127"/>
                        <a:ea typeface="a대한늬우스M" pitchFamily="18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93347" y="2023729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a인사동" pitchFamily="18" charset="-127"/>
                <a:ea typeface="a인사동" pitchFamily="18" charset="-127"/>
              </a:rPr>
              <a:t>카테고리별</a:t>
            </a:r>
            <a:r>
              <a:rPr lang="ko-KR" altLang="en-US" b="1" dirty="0">
                <a:latin typeface="a인사동" pitchFamily="18" charset="-127"/>
                <a:ea typeface="a인사동" pitchFamily="18" charset="-127"/>
              </a:rPr>
              <a:t> 빈도분석 </a:t>
            </a:r>
            <a:r>
              <a:rPr lang="en-US" altLang="ko-KR" b="1" dirty="0">
                <a:latin typeface="a인사동" pitchFamily="18" charset="-127"/>
                <a:ea typeface="a인사동" pitchFamily="18" charset="-127"/>
              </a:rPr>
              <a:t>(</a:t>
            </a:r>
            <a:r>
              <a:rPr lang="ko-KR" altLang="en-US" b="1" dirty="0">
                <a:latin typeface="a인사동" pitchFamily="18" charset="-127"/>
                <a:ea typeface="a인사동" pitchFamily="18" charset="-127"/>
              </a:rPr>
              <a:t>상위 </a:t>
            </a:r>
            <a:r>
              <a:rPr lang="en-US" altLang="ko-KR" b="1" dirty="0">
                <a:latin typeface="a인사동" pitchFamily="18" charset="-127"/>
                <a:ea typeface="a인사동" pitchFamily="18" charset="-127"/>
              </a:rPr>
              <a:t>10</a:t>
            </a:r>
            <a:r>
              <a:rPr lang="ko-KR" altLang="en-US" b="1" dirty="0">
                <a:latin typeface="a인사동" pitchFamily="18" charset="-127"/>
                <a:ea typeface="a인사동" pitchFamily="18" charset="-127"/>
              </a:rPr>
              <a:t>개 항목</a:t>
            </a:r>
            <a:r>
              <a:rPr lang="en-US" altLang="ko-KR" b="1" dirty="0">
                <a:latin typeface="a인사동" pitchFamily="18" charset="-127"/>
                <a:ea typeface="a인사동" pitchFamily="18" charset="-127"/>
              </a:rPr>
              <a:t>)</a:t>
            </a:r>
            <a:endParaRPr lang="ko-KR" altLang="en-US" b="1" dirty="0">
              <a:latin typeface="a인사동" pitchFamily="18" charset="-127"/>
              <a:ea typeface="a인사동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86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720112" y="1960745"/>
            <a:ext cx="0" cy="32063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22"/>
          <p:cNvSpPr txBox="1"/>
          <p:nvPr/>
        </p:nvSpPr>
        <p:spPr>
          <a:xfrm>
            <a:off x="388029" y="1001178"/>
            <a:ext cx="4504011" cy="82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ⅱ) 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분석 과정</a:t>
            </a: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254736"/>
              </p:ext>
            </p:extLst>
          </p:nvPr>
        </p:nvGraphicFramePr>
        <p:xfrm>
          <a:off x="862236" y="2501646"/>
          <a:ext cx="10440128" cy="3923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520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720112" y="1960745"/>
            <a:ext cx="0" cy="32063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22"/>
          <p:cNvSpPr txBox="1"/>
          <p:nvPr/>
        </p:nvSpPr>
        <p:spPr>
          <a:xfrm>
            <a:off x="388029" y="1001178"/>
            <a:ext cx="4504011" cy="82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ⅱ) 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분석 과정</a:t>
            </a:r>
          </a:p>
        </p:txBody>
      </p:sp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437393"/>
              </p:ext>
            </p:extLst>
          </p:nvPr>
        </p:nvGraphicFramePr>
        <p:xfrm>
          <a:off x="836631" y="2393061"/>
          <a:ext cx="10475260" cy="3910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8630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720112" y="1960745"/>
            <a:ext cx="0" cy="32063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22"/>
          <p:cNvSpPr txBox="1"/>
          <p:nvPr/>
        </p:nvSpPr>
        <p:spPr>
          <a:xfrm>
            <a:off x="388029" y="1001178"/>
            <a:ext cx="4504011" cy="82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ⅱ) 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분석 과정</a:t>
            </a:r>
          </a:p>
        </p:txBody>
      </p:sp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236424"/>
              </p:ext>
            </p:extLst>
          </p:nvPr>
        </p:nvGraphicFramePr>
        <p:xfrm>
          <a:off x="876354" y="2393061"/>
          <a:ext cx="10426010" cy="3739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8581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95072" y="1842898"/>
            <a:ext cx="2926080" cy="719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계절별 축제에 따른</a:t>
            </a:r>
            <a:endParaRPr lang="en-US" altLang="ko-KR" dirty="0"/>
          </a:p>
          <a:p>
            <a:pPr algn="ctr"/>
            <a:r>
              <a:rPr lang="ko-KR" altLang="en-US" dirty="0"/>
              <a:t> 카테고리 분류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t="8920"/>
          <a:stretch/>
        </p:blipFill>
        <p:spPr bwMode="auto">
          <a:xfrm>
            <a:off x="7093165" y="1975104"/>
            <a:ext cx="4891571" cy="468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9165805" y="3308849"/>
            <a:ext cx="2136559" cy="213655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0704" y="3013330"/>
            <a:ext cx="2940448" cy="719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위 지역을 중심으로 여행 </a:t>
            </a:r>
            <a:r>
              <a:rPr lang="ko-KR" altLang="en-US" dirty="0" err="1"/>
              <a:t>일수별</a:t>
            </a:r>
            <a:r>
              <a:rPr lang="ko-KR" altLang="en-US" dirty="0"/>
              <a:t> 반경 지정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773424" y="3013330"/>
            <a:ext cx="2938272" cy="719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반경내</a:t>
            </a:r>
            <a:r>
              <a:rPr lang="ko-KR" altLang="en-US" dirty="0"/>
              <a:t> 지역들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r>
              <a:rPr lang="ko-KR" altLang="en-US" dirty="0" err="1"/>
              <a:t>카테고리별</a:t>
            </a:r>
            <a:r>
              <a:rPr lang="ko-KR" altLang="en-US" dirty="0"/>
              <a:t> 순위 지정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785616" y="4130476"/>
            <a:ext cx="2926080" cy="719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반경내</a:t>
            </a:r>
            <a:r>
              <a:rPr lang="ko-KR" altLang="en-US" dirty="0"/>
              <a:t> 지역 유명 </a:t>
            </a:r>
            <a:endParaRPr lang="en-US" altLang="ko-KR" dirty="0"/>
          </a:p>
          <a:p>
            <a:pPr algn="ctr"/>
            <a:r>
              <a:rPr lang="ko-KR" altLang="en-US" dirty="0"/>
              <a:t>관광지</a:t>
            </a:r>
            <a:r>
              <a:rPr lang="en-US" altLang="ko-KR" dirty="0"/>
              <a:t>/</a:t>
            </a:r>
            <a:r>
              <a:rPr lang="ko-KR" altLang="en-US" dirty="0"/>
              <a:t>축제</a:t>
            </a:r>
            <a:r>
              <a:rPr lang="en-US" altLang="ko-KR" dirty="0"/>
              <a:t>/</a:t>
            </a:r>
            <a:r>
              <a:rPr lang="ko-KR" altLang="en-US" dirty="0"/>
              <a:t>음식점 추출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5072" y="4146463"/>
            <a:ext cx="2926080" cy="719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일수에 따라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r>
              <a:rPr lang="ko-KR" altLang="en-US" dirty="0" err="1"/>
              <a:t>카테고리별</a:t>
            </a:r>
            <a:r>
              <a:rPr lang="ko-KR" altLang="en-US" dirty="0"/>
              <a:t> </a:t>
            </a:r>
            <a:r>
              <a:rPr lang="ko-KR" altLang="en-US" dirty="0" err="1"/>
              <a:t>갯수</a:t>
            </a:r>
            <a:r>
              <a:rPr lang="ko-KR" altLang="en-US" dirty="0"/>
              <a:t> 선정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5072" y="5268688"/>
            <a:ext cx="2926080" cy="719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반경내</a:t>
            </a:r>
            <a:r>
              <a:rPr lang="ko-KR" altLang="en-US" dirty="0"/>
              <a:t> </a:t>
            </a:r>
            <a:r>
              <a:rPr lang="ko-KR" altLang="en-US" dirty="0" err="1"/>
              <a:t>인기없는</a:t>
            </a:r>
            <a:r>
              <a:rPr lang="ko-KR" altLang="en-US" dirty="0"/>
              <a:t> 지역 중</a:t>
            </a:r>
            <a:endParaRPr lang="en-US" altLang="ko-KR" dirty="0"/>
          </a:p>
          <a:p>
            <a:pPr algn="ctr"/>
            <a:r>
              <a:rPr lang="ko-KR" altLang="en-US" dirty="0"/>
              <a:t>가장 유명한 항목 선정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85616" y="5259108"/>
            <a:ext cx="2926080" cy="719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선정된 항목들 연결하여 관광코스 개발</a:t>
            </a:r>
          </a:p>
        </p:txBody>
      </p:sp>
      <p:cxnSp>
        <p:nvCxnSpPr>
          <p:cNvPr id="13" name="직선 화살표 연결선 12"/>
          <p:cNvCxnSpPr>
            <a:stCxn id="4" idx="3"/>
            <a:endCxn id="29" idx="1"/>
          </p:cNvCxnSpPr>
          <p:nvPr/>
        </p:nvCxnSpPr>
        <p:spPr>
          <a:xfrm>
            <a:off x="3121152" y="2202562"/>
            <a:ext cx="664464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121152" y="2562226"/>
            <a:ext cx="658368" cy="451104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8" idx="1"/>
          </p:cNvCxnSpPr>
          <p:nvPr/>
        </p:nvCxnSpPr>
        <p:spPr>
          <a:xfrm flipV="1">
            <a:off x="3121152" y="3372994"/>
            <a:ext cx="652272" cy="9984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121152" y="3732658"/>
            <a:ext cx="664464" cy="39781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121152" y="4492046"/>
            <a:ext cx="664464" cy="14081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3121152" y="4808004"/>
            <a:ext cx="652272" cy="460684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785616" y="1842898"/>
            <a:ext cx="2926080" cy="719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카테고리 가중치에 따른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위 지역 선정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3108960" y="5604691"/>
            <a:ext cx="664464" cy="14081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81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536192" y="2828199"/>
            <a:ext cx="93146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public class Main {</a:t>
            </a:r>
          </a:p>
          <a:p>
            <a:endParaRPr lang="ko-KR" altLang="en-US" dirty="0"/>
          </a:p>
          <a:p>
            <a:r>
              <a:rPr lang="en-US" altLang="ko-KR" b="1" dirty="0"/>
              <a:t>public static void main(String[] </a:t>
            </a:r>
            <a:r>
              <a:rPr lang="en-US" altLang="ko-KR" b="1" dirty="0" err="1"/>
              <a:t>args</a:t>
            </a:r>
            <a:r>
              <a:rPr lang="en-US" altLang="ko-KR" b="1" dirty="0"/>
              <a:t>) {</a:t>
            </a:r>
          </a:p>
          <a:p>
            <a:endParaRPr lang="ko-KR" altLang="en-US" dirty="0"/>
          </a:p>
          <a:p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tourDays</a:t>
            </a:r>
            <a:r>
              <a:rPr lang="en-US" altLang="ko-KR" b="1" dirty="0"/>
              <a:t> = 3;</a:t>
            </a:r>
          </a:p>
          <a:p>
            <a:endParaRPr lang="ko-KR" altLang="en-US" dirty="0"/>
          </a:p>
          <a:p>
            <a:r>
              <a:rPr lang="en-US" altLang="ko-KR" dirty="0" err="1"/>
              <a:t>Preparation.</a:t>
            </a:r>
            <a:r>
              <a:rPr lang="en-US" altLang="ko-KR" i="1" dirty="0" err="1"/>
              <a:t>calculateThresholds</a:t>
            </a:r>
            <a:r>
              <a:rPr lang="en-US" altLang="ko-KR" i="1" dirty="0"/>
              <a:t>(</a:t>
            </a:r>
            <a:r>
              <a:rPr lang="en-US" altLang="ko-KR" i="1" dirty="0" err="1"/>
              <a:t>tourDays</a:t>
            </a:r>
            <a:r>
              <a:rPr lang="en-US" altLang="ko-KR" i="1" dirty="0"/>
              <a:t>);</a:t>
            </a:r>
          </a:p>
          <a:p>
            <a:endParaRPr lang="ko-KR" altLang="en-US" dirty="0"/>
          </a:p>
          <a:p>
            <a:r>
              <a:rPr lang="en-US" altLang="ko-KR" dirty="0"/>
              <a:t>ES </a:t>
            </a:r>
            <a:r>
              <a:rPr lang="en-US" altLang="ko-KR" dirty="0" err="1"/>
              <a:t>es</a:t>
            </a:r>
            <a:r>
              <a:rPr lang="en-US" altLang="ko-KR" dirty="0"/>
              <a:t> = </a:t>
            </a:r>
            <a:r>
              <a:rPr lang="en-US" altLang="ko-KR" b="1" dirty="0"/>
              <a:t>new ES();</a:t>
            </a:r>
          </a:p>
          <a:p>
            <a:endParaRPr lang="ko-KR" altLang="en-US" dirty="0"/>
          </a:p>
          <a:p>
            <a:r>
              <a:rPr lang="en-US" altLang="ko-KR" dirty="0" err="1"/>
              <a:t>RankAlgorithm</a:t>
            </a:r>
            <a:r>
              <a:rPr lang="en-US" altLang="ko-KR" dirty="0"/>
              <a:t> </a:t>
            </a:r>
            <a:r>
              <a:rPr lang="en-US" altLang="ko-KR" dirty="0" err="1"/>
              <a:t>rbg</a:t>
            </a:r>
            <a:r>
              <a:rPr lang="en-US" altLang="ko-KR" dirty="0"/>
              <a:t> = </a:t>
            </a:r>
            <a:r>
              <a:rPr lang="en-US" altLang="ko-KR" b="1" dirty="0"/>
              <a:t>new </a:t>
            </a:r>
            <a:r>
              <a:rPr lang="en-US" altLang="ko-KR" b="1" dirty="0" err="1"/>
              <a:t>RankAlgorithm</a:t>
            </a:r>
            <a:r>
              <a:rPr lang="en-US" altLang="ko-KR" b="1" dirty="0"/>
              <a:t>();</a:t>
            </a:r>
          </a:p>
          <a:p>
            <a:r>
              <a:rPr lang="en-US" altLang="ko-KR" dirty="0" err="1"/>
              <a:t>rbg.rankItems</a:t>
            </a:r>
            <a:r>
              <a:rPr lang="en-US" altLang="ko-KR" dirty="0"/>
              <a:t>(</a:t>
            </a:r>
            <a:r>
              <a:rPr lang="en-US" altLang="ko-KR" dirty="0" err="1"/>
              <a:t>es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58112" y="2408151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Main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290305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78" y="41709"/>
            <a:ext cx="11414769" cy="845396"/>
          </a:xfrm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uFill>
                  <a:solidFill>
                    <a:schemeClr val="accent5">
                      <a:lumMod val="50000"/>
                    </a:schemeClr>
                  </a:solidFill>
                </a:uFill>
                <a:latin typeface="a인사동"/>
                <a:ea typeface="a인사동"/>
              </a:rPr>
              <a:t>   </a:t>
            </a:r>
            <a:r>
              <a:rPr lang="ko-KR" altLang="en-US" sz="4000" b="1" u="sng" dirty="0">
                <a:uFill>
                  <a:solidFill>
                    <a:schemeClr val="accent5">
                      <a:lumMod val="50000"/>
                    </a:schemeClr>
                  </a:solidFill>
                </a:uFill>
                <a:latin typeface="a인사동"/>
                <a:ea typeface="a인사동"/>
              </a:rPr>
              <a:t>목차</a:t>
            </a:r>
          </a:p>
        </p:txBody>
      </p:sp>
      <p:sp>
        <p:nvSpPr>
          <p:cNvPr id="5" name="제목 1"/>
          <p:cNvSpPr/>
          <p:nvPr/>
        </p:nvSpPr>
        <p:spPr>
          <a:xfrm>
            <a:off x="341193" y="1064526"/>
            <a:ext cx="6005015" cy="539020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kumimoji="0" lang="ko-KR" altLang="en-US" sz="4000" b="1" i="0" u="none" strike="noStrike" kern="1200" cap="none" normalizeH="0" dirty="0">
                <a:solidFill>
                  <a:schemeClr val="tx1"/>
                </a:solidFill>
                <a:latin typeface="a인사동"/>
                <a:ea typeface="a인사동"/>
                <a:cs typeface="+mj-cs"/>
              </a:rPr>
              <a:t>1. 사업 프로젝트 현황</a:t>
            </a:r>
          </a:p>
          <a:p>
            <a:pPr marL="457200" indent="-457200" defTabSz="885826" rtl="0" eaLnBrk="1" latinLnBrk="1" hangingPunct="1">
              <a:lnSpc>
                <a:spcPct val="90000"/>
              </a:lnSpc>
              <a:spcBef>
                <a:spcPct val="0"/>
              </a:spcBef>
              <a:buAutoNum type="arabicParenR"/>
              <a:defRPr lang="ko-KR" altLang="en-US"/>
            </a:pPr>
            <a:r>
              <a:rPr lang="ko-KR" altLang="en-US" sz="2000" dirty="0">
                <a:latin typeface="a인사동"/>
                <a:ea typeface="a인사동"/>
                <a:cs typeface="+mj-cs"/>
              </a:rPr>
              <a:t>일반현황</a:t>
            </a:r>
            <a:endParaRPr lang="en-US" altLang="ko-KR" sz="2000" dirty="0">
              <a:latin typeface="a인사동"/>
              <a:ea typeface="a인사동"/>
              <a:cs typeface="+mj-cs"/>
            </a:endParaRPr>
          </a:p>
          <a:p>
            <a:pPr marL="457200" indent="-457200" defTabSz="885826" rtl="0" eaLnBrk="1" latinLnBrk="1" hangingPunct="1">
              <a:lnSpc>
                <a:spcPct val="90000"/>
              </a:lnSpc>
              <a:spcBef>
                <a:spcPct val="0"/>
              </a:spcBef>
              <a:buAutoNum type="arabicParenR"/>
              <a:defRPr lang="ko-KR" altLang="en-US"/>
            </a:pPr>
            <a:r>
              <a:rPr lang="ko-KR" altLang="en-US" sz="2000" dirty="0">
                <a:latin typeface="a인사동"/>
                <a:ea typeface="a인사동"/>
                <a:cs typeface="+mj-cs"/>
              </a:rPr>
              <a:t>프로젝트 배경</a:t>
            </a:r>
            <a:endParaRPr lang="en-US" altLang="ko-KR" sz="2000" dirty="0">
              <a:latin typeface="a인사동"/>
              <a:ea typeface="a인사동"/>
              <a:cs typeface="+mj-cs"/>
            </a:endParaRPr>
          </a:p>
          <a:p>
            <a:pPr marL="457200" indent="-457200" defTabSz="885826" rtl="0" eaLnBrk="1" latinLnBrk="1" hangingPunct="1">
              <a:lnSpc>
                <a:spcPct val="90000"/>
              </a:lnSpc>
              <a:spcBef>
                <a:spcPct val="0"/>
              </a:spcBef>
              <a:buAutoNum type="arabicParenR"/>
              <a:defRPr lang="ko-KR" altLang="en-US"/>
            </a:pPr>
            <a:r>
              <a:rPr kumimoji="0" lang="ko-KR" altLang="en-US" sz="2000" i="0" u="none" strike="noStrike" kern="1200" cap="none" normalizeH="0" dirty="0">
                <a:solidFill>
                  <a:schemeClr val="tx1"/>
                </a:solidFill>
                <a:latin typeface="a인사동"/>
                <a:ea typeface="a인사동"/>
                <a:cs typeface="+mj-cs"/>
              </a:rPr>
              <a:t>프로젝트 기대효과</a:t>
            </a:r>
          </a:p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endParaRPr lang="en-US" altLang="ko-KR" sz="4000" b="1" dirty="0">
              <a:latin typeface="a인사동"/>
              <a:ea typeface="a인사동"/>
              <a:cs typeface="+mj-cs"/>
            </a:endParaRPr>
          </a:p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4000" b="1" dirty="0">
                <a:latin typeface="a인사동"/>
                <a:ea typeface="a인사동"/>
                <a:cs typeface="+mj-cs"/>
              </a:rPr>
              <a:t>2. </a:t>
            </a:r>
            <a:r>
              <a:rPr lang="ko-KR" altLang="en-US" sz="4000" b="1" dirty="0">
                <a:latin typeface="a인사동"/>
                <a:ea typeface="a인사동"/>
                <a:cs typeface="+mj-cs"/>
              </a:rPr>
              <a:t>경상남도 소개</a:t>
            </a:r>
            <a:endParaRPr lang="en-US" altLang="ko-KR" sz="4000" b="1" dirty="0">
              <a:latin typeface="a인사동"/>
              <a:ea typeface="a인사동"/>
              <a:cs typeface="+mj-cs"/>
            </a:endParaRPr>
          </a:p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endParaRPr kumimoji="0" lang="en-US" altLang="ko-KR" sz="4000" b="1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b="1" dirty="0">
                <a:latin typeface="a인사동"/>
                <a:ea typeface="a인사동"/>
              </a:rPr>
              <a:t>3</a:t>
            </a:r>
            <a:r>
              <a:rPr lang="ko-KR" altLang="en-US" sz="4000" b="1" dirty="0">
                <a:latin typeface="a인사동"/>
                <a:ea typeface="a인사동"/>
              </a:rPr>
              <a:t>. 프로젝트 계획</a:t>
            </a:r>
            <a:endParaRPr lang="en-US" altLang="ko-KR" sz="4000" b="1" dirty="0">
              <a:latin typeface="a인사동"/>
              <a:ea typeface="a인사동"/>
            </a:endParaRPr>
          </a:p>
          <a:p>
            <a:pPr marL="457200" indent="-457200" defTabSz="885826">
              <a:lnSpc>
                <a:spcPct val="90000"/>
              </a:lnSpc>
              <a:spcBef>
                <a:spcPct val="0"/>
              </a:spcBef>
              <a:buFontTx/>
              <a:buAutoNum type="arabicParenR"/>
              <a:defRPr lang="ko-KR" altLang="en-US"/>
            </a:pPr>
            <a:r>
              <a:rPr lang="ko-KR" altLang="en-US" sz="2000" dirty="0">
                <a:latin typeface="a인사동"/>
                <a:ea typeface="a인사동"/>
              </a:rPr>
              <a:t>세부 목표</a:t>
            </a:r>
            <a:endParaRPr lang="en-US" altLang="ko-KR" sz="2000" dirty="0">
              <a:latin typeface="a인사동"/>
              <a:ea typeface="a인사동"/>
            </a:endParaRPr>
          </a:p>
          <a:p>
            <a:pPr marL="457200" indent="-457200" defTabSz="885826">
              <a:lnSpc>
                <a:spcPct val="90000"/>
              </a:lnSpc>
              <a:spcBef>
                <a:spcPct val="0"/>
              </a:spcBef>
              <a:buAutoNum type="arabicParenR"/>
              <a:defRPr lang="ko-KR" altLang="en-US"/>
            </a:pPr>
            <a:r>
              <a:rPr lang="ko-KR" altLang="en-US" sz="2000" dirty="0">
                <a:latin typeface="a인사동"/>
                <a:ea typeface="a인사동"/>
              </a:rPr>
              <a:t>최종 목표</a:t>
            </a:r>
            <a:endParaRPr lang="en-US" altLang="ko-KR" sz="2000" dirty="0">
              <a:latin typeface="a인사동"/>
              <a:ea typeface="a인사동"/>
            </a:endParaRPr>
          </a:p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endParaRPr kumimoji="0" lang="en-US" altLang="ko-KR" sz="4000" b="1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</p:txBody>
      </p:sp>
      <p:sp>
        <p:nvSpPr>
          <p:cNvPr id="6" name="제목 1"/>
          <p:cNvSpPr/>
          <p:nvPr/>
        </p:nvSpPr>
        <p:spPr>
          <a:xfrm>
            <a:off x="5788925" y="1353312"/>
            <a:ext cx="6005015" cy="4951291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4000" b="1" dirty="0">
                <a:latin typeface="a인사동"/>
                <a:ea typeface="a인사동"/>
                <a:cs typeface="+mj-cs"/>
              </a:rPr>
              <a:t>4</a:t>
            </a:r>
            <a:r>
              <a:rPr kumimoji="0" lang="ko-KR" altLang="en-US" sz="4000" b="1" i="0" u="none" strike="noStrike" kern="1200" cap="none" normalizeH="0" dirty="0">
                <a:solidFill>
                  <a:schemeClr val="tx1"/>
                </a:solidFill>
                <a:latin typeface="a인사동"/>
                <a:ea typeface="a인사동"/>
                <a:cs typeface="+mj-cs"/>
              </a:rPr>
              <a:t>. 프로젝트 진행과정</a:t>
            </a:r>
            <a:endParaRPr lang="en-US" altLang="ko-KR" sz="4000" b="1" dirty="0">
              <a:latin typeface="a인사동"/>
              <a:ea typeface="a인사동"/>
              <a:cs typeface="+mj-cs"/>
            </a:endParaRPr>
          </a:p>
          <a:p>
            <a:pPr marL="457200" indent="-457200" defTabSz="885826" rtl="0" eaLnBrk="1" latinLnBrk="1" hangingPunct="1">
              <a:lnSpc>
                <a:spcPct val="90000"/>
              </a:lnSpc>
              <a:spcBef>
                <a:spcPct val="0"/>
              </a:spcBef>
              <a:buAutoNum type="arabicParenR"/>
              <a:defRPr lang="ko-KR" altLang="en-US"/>
            </a:pPr>
            <a:r>
              <a:rPr kumimoji="0" lang="ko-KR" altLang="en-US" sz="2000" i="0" u="none" strike="noStrike" kern="1200" cap="none" normalizeH="0" dirty="0">
                <a:solidFill>
                  <a:schemeClr val="tx1"/>
                </a:solidFill>
                <a:latin typeface="a인사동"/>
                <a:ea typeface="a인사동"/>
                <a:cs typeface="+mj-cs"/>
              </a:rPr>
              <a:t>분석 도구</a:t>
            </a:r>
            <a:endParaRPr kumimoji="0" lang="en-US" altLang="ko-KR" sz="2000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  <a:p>
            <a:pPr marL="457200" indent="-457200" defTabSz="885826" rtl="0" eaLnBrk="1" latinLnBrk="1" hangingPunct="1">
              <a:lnSpc>
                <a:spcPct val="90000"/>
              </a:lnSpc>
              <a:spcBef>
                <a:spcPct val="0"/>
              </a:spcBef>
              <a:buAutoNum type="arabicParenR"/>
              <a:defRPr lang="ko-KR" altLang="en-US"/>
            </a:pPr>
            <a:r>
              <a:rPr lang="ko-KR" altLang="en-US" sz="2000" dirty="0">
                <a:latin typeface="a인사동"/>
                <a:ea typeface="a인사동"/>
                <a:cs typeface="+mj-cs"/>
              </a:rPr>
              <a:t>분석 과정</a:t>
            </a:r>
            <a:endParaRPr lang="en-US" altLang="ko-KR" sz="2000" dirty="0">
              <a:latin typeface="a인사동"/>
              <a:ea typeface="a인사동"/>
              <a:cs typeface="+mj-cs"/>
            </a:endParaRPr>
          </a:p>
          <a:p>
            <a:pPr marL="457200" indent="-457200" defTabSz="885826" rtl="0" eaLnBrk="1" latinLnBrk="1" hangingPunct="1">
              <a:lnSpc>
                <a:spcPct val="90000"/>
              </a:lnSpc>
              <a:spcBef>
                <a:spcPct val="0"/>
              </a:spcBef>
              <a:buAutoNum type="arabicParenR"/>
              <a:defRPr lang="ko-KR" altLang="en-US"/>
            </a:pPr>
            <a:r>
              <a:rPr kumimoji="0" lang="ko-KR" altLang="en-US" sz="2000" i="0" u="none" strike="noStrike" kern="1200" cap="none" normalizeH="0" dirty="0">
                <a:solidFill>
                  <a:schemeClr val="tx1"/>
                </a:solidFill>
                <a:latin typeface="a인사동"/>
                <a:ea typeface="a인사동"/>
                <a:cs typeface="+mj-cs"/>
              </a:rPr>
              <a:t>개발 알고리즘</a:t>
            </a:r>
          </a:p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endParaRPr kumimoji="0" lang="en-US" altLang="ko-KR" sz="4000" b="1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endParaRPr lang="en-US" altLang="ko-KR" sz="4000" b="1" dirty="0">
              <a:latin typeface="a인사동"/>
              <a:ea typeface="a인사동"/>
              <a:cs typeface="+mj-cs"/>
            </a:endParaRPr>
          </a:p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endParaRPr lang="en-US" altLang="ko-KR" sz="4400" b="1" dirty="0">
              <a:latin typeface="a인사동"/>
              <a:ea typeface="a인사동"/>
              <a:cs typeface="+mj-cs"/>
            </a:endParaRPr>
          </a:p>
          <a:p>
            <a:pPr defTabSz="88582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4000" b="1" dirty="0">
                <a:latin typeface="a인사동"/>
                <a:ea typeface="a인사동"/>
                <a:cs typeface="+mj-cs"/>
              </a:rPr>
              <a:t>5</a:t>
            </a:r>
            <a:r>
              <a:rPr kumimoji="0" lang="ko-KR" altLang="en-US" sz="4000" b="1" i="0" u="none" strike="noStrike" kern="1200" cap="none" normalizeH="0" dirty="0">
                <a:solidFill>
                  <a:schemeClr val="tx1"/>
                </a:solidFill>
                <a:latin typeface="a인사동"/>
                <a:ea typeface="a인사동"/>
                <a:cs typeface="+mj-cs"/>
              </a:rPr>
              <a:t>. 결론</a:t>
            </a:r>
            <a:endParaRPr kumimoji="0" lang="en-US" altLang="ko-KR" sz="4000" b="1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  <a:p>
            <a:pPr marL="457200" indent="-457200" defTabSz="885826">
              <a:lnSpc>
                <a:spcPct val="90000"/>
              </a:lnSpc>
              <a:spcBef>
                <a:spcPct val="0"/>
              </a:spcBef>
              <a:buAutoNum type="arabicParenR"/>
              <a:defRPr lang="ko-KR" altLang="en-US"/>
            </a:pPr>
            <a:r>
              <a:rPr lang="ko-KR" altLang="en-US" sz="2000" dirty="0">
                <a:latin typeface="a인사동"/>
                <a:ea typeface="a인사동"/>
              </a:rPr>
              <a:t>한계점</a:t>
            </a:r>
            <a:endParaRPr lang="en-US" altLang="ko-KR" sz="2000" dirty="0">
              <a:latin typeface="a인사동"/>
              <a:ea typeface="a인사동"/>
            </a:endParaRPr>
          </a:p>
          <a:p>
            <a:pPr marL="457200" indent="-457200" defTabSz="885826">
              <a:lnSpc>
                <a:spcPct val="90000"/>
              </a:lnSpc>
              <a:spcBef>
                <a:spcPct val="0"/>
              </a:spcBef>
              <a:buAutoNum type="arabicParenR"/>
              <a:defRPr lang="ko-KR" altLang="en-US"/>
            </a:pPr>
            <a:r>
              <a:rPr lang="ko-KR" altLang="en-US" sz="2000" dirty="0">
                <a:latin typeface="a인사동"/>
                <a:ea typeface="a인사동"/>
              </a:rPr>
              <a:t>차기 프로젝트 개선사항</a:t>
            </a:r>
            <a:endParaRPr lang="en-US" altLang="ko-KR" sz="2000" dirty="0">
              <a:latin typeface="a인사동"/>
              <a:ea typeface="a인사동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99616" y="2734758"/>
            <a:ext cx="105338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public class </a:t>
            </a:r>
            <a:r>
              <a:rPr lang="en-US" altLang="ko-KR" b="1" dirty="0" err="1"/>
              <a:t>Config</a:t>
            </a:r>
            <a:r>
              <a:rPr lang="en-US" altLang="ko-KR" b="1" dirty="0"/>
              <a:t> {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clusterName</a:t>
            </a:r>
            <a:r>
              <a:rPr lang="en-US" altLang="ko-KR" b="1" i="1" dirty="0"/>
              <a:t> = "</a:t>
            </a:r>
            <a:r>
              <a:rPr lang="en-US" altLang="ko-KR" b="1" i="1" dirty="0" err="1"/>
              <a:t>bigdata</a:t>
            </a:r>
            <a:r>
              <a:rPr lang="en-US" altLang="ko-KR" b="1" i="1" dirty="0"/>
              <a:t>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ipAddress</a:t>
            </a:r>
            <a:r>
              <a:rPr lang="en-US" altLang="ko-KR" b="1" i="1" dirty="0"/>
              <a:t> = "220.69.90.164";</a:t>
            </a:r>
          </a:p>
          <a:p>
            <a:r>
              <a:rPr lang="en-US" altLang="ko-KR" b="1" dirty="0"/>
              <a:t>public static Integer </a:t>
            </a:r>
            <a:r>
              <a:rPr lang="en-US" altLang="ko-KR" b="1" i="1" dirty="0" err="1"/>
              <a:t>portNum</a:t>
            </a:r>
            <a:r>
              <a:rPr lang="en-US" altLang="ko-KR" b="1" i="1" dirty="0"/>
              <a:t> = 9300;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indexName</a:t>
            </a:r>
            <a:r>
              <a:rPr lang="en-US" altLang="ko-KR" b="1" i="1" dirty="0"/>
              <a:t> = "</a:t>
            </a:r>
            <a:r>
              <a:rPr lang="en-US" altLang="ko-KR" b="1" i="1" dirty="0" err="1"/>
              <a:t>news_real</a:t>
            </a:r>
            <a:r>
              <a:rPr lang="en-US" altLang="ko-KR" b="1" i="1" dirty="0"/>
              <a:t>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typeName</a:t>
            </a:r>
            <a:r>
              <a:rPr lang="en-US" altLang="ko-KR" b="1" i="1" dirty="0"/>
              <a:t> = "news";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bodyField</a:t>
            </a:r>
            <a:r>
              <a:rPr lang="en-US" altLang="ko-KR" b="1" i="1" dirty="0"/>
              <a:t> = "body";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titleField</a:t>
            </a:r>
            <a:r>
              <a:rPr lang="en-US" altLang="ko-KR" b="1" i="1" dirty="0"/>
              <a:t> = "title";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idField</a:t>
            </a:r>
            <a:r>
              <a:rPr lang="en-US" altLang="ko-KR" b="1" i="1" dirty="0"/>
              <a:t> = "</a:t>
            </a:r>
            <a:r>
              <a:rPr lang="en-US" altLang="ko-KR" b="1" i="1" dirty="0" err="1"/>
              <a:t>doc_id</a:t>
            </a:r>
            <a:r>
              <a:rPr lang="en-US" altLang="ko-KR" b="1" i="1" dirty="0"/>
              <a:t>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pressField</a:t>
            </a:r>
            <a:r>
              <a:rPr lang="en-US" altLang="ko-KR" b="1" i="1" dirty="0"/>
              <a:t> = "</a:t>
            </a:r>
            <a:r>
              <a:rPr lang="en-US" altLang="ko-KR" b="1" i="1" dirty="0" err="1"/>
              <a:t>press_name</a:t>
            </a:r>
            <a:r>
              <a:rPr lang="en-US" altLang="ko-KR" b="1" i="1" dirty="0"/>
              <a:t>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dateField</a:t>
            </a:r>
            <a:r>
              <a:rPr lang="en-US" altLang="ko-KR" b="1" i="1" dirty="0"/>
              <a:t> = "</a:t>
            </a:r>
            <a:r>
              <a:rPr lang="en-US" altLang="ko-KR" b="1" i="1" dirty="0" err="1"/>
              <a:t>news_date</a:t>
            </a:r>
            <a:r>
              <a:rPr lang="en-US" altLang="ko-KR" b="1" i="1" dirty="0"/>
              <a:t>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categoryField</a:t>
            </a:r>
            <a:r>
              <a:rPr lang="en-US" altLang="ko-KR" b="1" i="1" dirty="0"/>
              <a:t> = "category";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fromNewsDate</a:t>
            </a:r>
            <a:r>
              <a:rPr lang="en-US" altLang="ko-KR" b="1" i="1" dirty="0"/>
              <a:t> = "2016-03-01";</a:t>
            </a:r>
          </a:p>
          <a:p>
            <a:r>
              <a:rPr lang="en-US" altLang="ko-KR" b="1" dirty="0"/>
              <a:t>public static String </a:t>
            </a:r>
            <a:r>
              <a:rPr lang="en-US" altLang="ko-KR" b="1" i="1" dirty="0" err="1"/>
              <a:t>toNewsDate</a:t>
            </a:r>
            <a:r>
              <a:rPr lang="en-US" altLang="ko-KR" b="1" i="1" dirty="0"/>
              <a:t> = "2016-05-31";</a:t>
            </a:r>
          </a:p>
          <a:p>
            <a:r>
              <a:rPr lang="en-US" altLang="ko-KR" b="1" dirty="0"/>
              <a:t>public static Integer </a:t>
            </a:r>
            <a:r>
              <a:rPr lang="en-US" altLang="ko-KR" b="1" i="1" dirty="0" err="1"/>
              <a:t>retrievalSize</a:t>
            </a:r>
            <a:r>
              <a:rPr lang="en-US" altLang="ko-KR" b="1" i="1" dirty="0"/>
              <a:t> = 1000;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658112" y="2377902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Elastic search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에서 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JAVA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연동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34772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99616" y="2765007"/>
            <a:ext cx="105338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b="1" dirty="0"/>
              <a:t>for(</a:t>
            </a:r>
            <a:r>
              <a:rPr lang="en-US" altLang="ko-KR" b="1" dirty="0" err="1"/>
              <a:t>Map.Entry</a:t>
            </a:r>
            <a:r>
              <a:rPr lang="en-US" altLang="ko-KR" b="1" dirty="0"/>
              <a:t>&lt;String, </a:t>
            </a:r>
            <a:r>
              <a:rPr lang="en-US" altLang="ko-KR" b="1" dirty="0" err="1"/>
              <a:t>GeoInfo</a:t>
            </a:r>
            <a:r>
              <a:rPr lang="en-US" altLang="ko-KR" b="1" dirty="0"/>
              <a:t>&gt; </a:t>
            </a:r>
            <a:r>
              <a:rPr lang="en-US" altLang="ko-KR" b="1" dirty="0" err="1"/>
              <a:t>sortedGeo</a:t>
            </a:r>
            <a:r>
              <a:rPr lang="en-US" altLang="ko-KR" b="1" dirty="0"/>
              <a:t> : </a:t>
            </a:r>
            <a:r>
              <a:rPr lang="en-US" altLang="ko-KR" b="1" dirty="0" err="1"/>
              <a:t>sortedGeos</a:t>
            </a:r>
            <a:r>
              <a:rPr lang="en-US" altLang="ko-KR" b="1" dirty="0"/>
              <a:t>) {</a:t>
            </a:r>
          </a:p>
          <a:p>
            <a:endParaRPr lang="en-US" altLang="ko-KR" dirty="0"/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지명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geoName</a:t>
            </a:r>
            <a:r>
              <a:rPr lang="en-US" altLang="ko-KR" b="1" i="1" dirty="0"/>
              <a:t>);</a:t>
            </a:r>
          </a:p>
          <a:p>
            <a:r>
              <a:rPr lang="en-US" altLang="ko-KR" b="1" i="1" dirty="0"/>
              <a:t> </a:t>
            </a:r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관광지후보들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locationList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음식점후보들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restaurantList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축제후보들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festivalList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지역점수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geoScore</a:t>
            </a:r>
            <a:r>
              <a:rPr lang="en-US" altLang="ko-KR" b="1" i="1" dirty="0"/>
              <a:t>);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658112" y="2408151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지역별 순위 알고리즘</a:t>
            </a:r>
          </a:p>
        </p:txBody>
      </p:sp>
    </p:spTree>
    <p:extLst>
      <p:ext uri="{BB962C8B-B14F-4D97-AF65-F5344CB8AC3E}">
        <p14:creationId xmlns:p14="http://schemas.microsoft.com/office/powerpoint/2010/main" val="67645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59050"/>
            <a:ext cx="603504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b="1" dirty="0"/>
              <a:t>public class </a:t>
            </a:r>
            <a:r>
              <a:rPr lang="en-US" altLang="ko-KR" sz="1200" b="1" dirty="0" err="1"/>
              <a:t>RankAlgorithm</a:t>
            </a:r>
            <a:r>
              <a:rPr lang="en-US" altLang="ko-KR" sz="1200" b="1" dirty="0"/>
              <a:t> {</a:t>
            </a:r>
          </a:p>
          <a:p>
            <a:endParaRPr lang="ko-KR" altLang="en-US" sz="1200" dirty="0"/>
          </a:p>
          <a:p>
            <a:r>
              <a:rPr lang="en-US" altLang="ko-KR" sz="1200" dirty="0"/>
              <a:t>// rank by frequency. Saved as configurations.</a:t>
            </a:r>
          </a:p>
          <a:p>
            <a:r>
              <a:rPr lang="en-US" altLang="ko-KR" sz="1200" b="1" dirty="0"/>
              <a:t>public void </a:t>
            </a:r>
            <a:r>
              <a:rPr lang="en-US" altLang="ko-KR" sz="1200" b="1" dirty="0" err="1"/>
              <a:t>rankItems</a:t>
            </a:r>
            <a:r>
              <a:rPr lang="en-US" altLang="ko-KR" sz="1200" b="1" dirty="0"/>
              <a:t>(ES </a:t>
            </a:r>
            <a:r>
              <a:rPr lang="en-US" altLang="ko-KR" sz="1200" b="1" dirty="0" err="1"/>
              <a:t>es</a:t>
            </a:r>
            <a:r>
              <a:rPr lang="en-US" altLang="ko-KR" sz="1200" b="1" dirty="0"/>
              <a:t>) {</a:t>
            </a:r>
          </a:p>
          <a:p>
            <a:r>
              <a:rPr lang="en-US" altLang="ko-KR" sz="1200" dirty="0" err="1"/>
              <a:t>es.rankItems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configurations.Config.</a:t>
            </a:r>
            <a:r>
              <a:rPr lang="en-US" altLang="ko-KR" sz="1200" i="1" dirty="0" err="1"/>
              <a:t>geoInfos</a:t>
            </a:r>
            <a:r>
              <a:rPr lang="en-US" altLang="ko-KR" sz="1200" i="1" dirty="0"/>
              <a:t>);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public Map&lt;String, 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rankGeos</a:t>
            </a:r>
            <a:r>
              <a:rPr lang="en-US" altLang="ko-KR" sz="1200" b="1" dirty="0"/>
              <a:t>() {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for(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configurations.Config.</a:t>
            </a:r>
            <a:r>
              <a:rPr lang="en-US" altLang="ko-KR" sz="1200" b="1" i="1" dirty="0" err="1"/>
              <a:t>geoInfos.values</a:t>
            </a:r>
            <a:r>
              <a:rPr lang="en-US" altLang="ko-KR" sz="1200" b="1" i="1" dirty="0"/>
              <a:t>()) {</a:t>
            </a:r>
          </a:p>
          <a:p>
            <a:r>
              <a:rPr lang="en-US" altLang="ko-KR" sz="1200" dirty="0" err="1"/>
              <a:t>geoInfo.geoScore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calculateScoreForGeos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geoInfo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dirty="0"/>
              <a:t>Comparator&lt;Entry&lt;String, </a:t>
            </a:r>
            <a:r>
              <a:rPr lang="en-US" altLang="ko-KR" sz="1200" dirty="0" err="1"/>
              <a:t>GeoInfo</a:t>
            </a:r>
            <a:r>
              <a:rPr lang="en-US" altLang="ko-KR" sz="1200" dirty="0"/>
              <a:t>&gt;&gt; </a:t>
            </a:r>
            <a:r>
              <a:rPr lang="en-US" altLang="ko-KR" sz="1200" dirty="0" err="1"/>
              <a:t>valueComparator</a:t>
            </a:r>
            <a:r>
              <a:rPr lang="en-US" altLang="ko-KR" sz="1200" dirty="0"/>
              <a:t> = </a:t>
            </a:r>
          </a:p>
          <a:p>
            <a:r>
              <a:rPr lang="it-IT" altLang="ko-KR" sz="1200" dirty="0"/>
              <a:t>    (e1, e2) -&gt; e2.getValue().geoScore.compareTo(e1.getValue().geoScore);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return </a:t>
            </a:r>
            <a:r>
              <a:rPr lang="en-US" altLang="ko-KR" sz="1200" b="1" dirty="0" err="1"/>
              <a:t>configurations.Config.</a:t>
            </a:r>
            <a:r>
              <a:rPr lang="en-US" altLang="ko-KR" sz="1200" b="1" i="1" dirty="0" err="1"/>
              <a:t>geoInfos.entrySet</a:t>
            </a:r>
            <a:r>
              <a:rPr lang="en-US" altLang="ko-KR" sz="1200" b="1" i="1" dirty="0"/>
              <a:t>().stream()</a:t>
            </a:r>
          </a:p>
          <a:p>
            <a:r>
              <a:rPr lang="en-US" altLang="ko-KR" sz="1200" dirty="0"/>
              <a:t>.sorted(</a:t>
            </a:r>
            <a:r>
              <a:rPr lang="en-US" altLang="ko-KR" sz="1200" dirty="0" err="1"/>
              <a:t>valueComparator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.collect(</a:t>
            </a:r>
            <a:r>
              <a:rPr lang="en-US" altLang="ko-KR" sz="1200" dirty="0" err="1"/>
              <a:t>Collectors.</a:t>
            </a:r>
            <a:r>
              <a:rPr lang="en-US" altLang="ko-KR" sz="1200" i="1" dirty="0" err="1"/>
              <a:t>toMap</a:t>
            </a:r>
            <a:r>
              <a:rPr lang="en-US" altLang="ko-KR" sz="1200" i="1" dirty="0"/>
              <a:t>(Entry::</a:t>
            </a:r>
            <a:r>
              <a:rPr lang="en-US" altLang="ko-KR" sz="1200" i="1" dirty="0" err="1"/>
              <a:t>getKey</a:t>
            </a:r>
            <a:r>
              <a:rPr lang="en-US" altLang="ko-KR" sz="1200" i="1" dirty="0"/>
              <a:t>, Entry::</a:t>
            </a:r>
            <a:r>
              <a:rPr lang="en-US" altLang="ko-KR" sz="1200" i="1" dirty="0" err="1"/>
              <a:t>getValue</a:t>
            </a:r>
            <a:r>
              <a:rPr lang="en-US" altLang="ko-KR" sz="1200" i="1" dirty="0"/>
              <a:t>,</a:t>
            </a:r>
          </a:p>
          <a:p>
            <a:r>
              <a:rPr lang="en-US" altLang="ko-KR" sz="1200" dirty="0"/>
              <a:t>(e1, e2) -&gt; e1, </a:t>
            </a:r>
            <a:r>
              <a:rPr lang="en-US" altLang="ko-KR" sz="1200" dirty="0" err="1"/>
              <a:t>LinkedHashMap</a:t>
            </a:r>
            <a:r>
              <a:rPr lang="en-US" altLang="ko-KR" sz="1200" dirty="0"/>
              <a:t>::</a:t>
            </a:r>
            <a:r>
              <a:rPr lang="en-US" altLang="ko-KR" sz="1200" b="1" dirty="0"/>
              <a:t>new));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0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8496" y="1002194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지역별 순위 알고리즘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56960" y="1356473"/>
            <a:ext cx="603504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r>
              <a:rPr lang="en-US" altLang="ko-KR" sz="1200" b="1" dirty="0"/>
              <a:t>private Double </a:t>
            </a:r>
            <a:r>
              <a:rPr lang="en-US" altLang="ko-KR" sz="1200" b="1" dirty="0" err="1"/>
              <a:t>calculateScoreForGeos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) {</a:t>
            </a:r>
          </a:p>
          <a:p>
            <a:r>
              <a:rPr lang="en-US" altLang="ko-KR" sz="1200" b="1" dirty="0"/>
              <a:t>double </a:t>
            </a:r>
            <a:r>
              <a:rPr lang="en-US" altLang="ko-KR" sz="1200" b="1" dirty="0" err="1"/>
              <a:t>festivalScore</a:t>
            </a:r>
            <a:r>
              <a:rPr lang="en-US" altLang="ko-KR" sz="1200" b="1" dirty="0"/>
              <a:t> = 0d;</a:t>
            </a:r>
          </a:p>
          <a:p>
            <a:r>
              <a:rPr lang="en-US" altLang="ko-KR" sz="1200" b="1" dirty="0"/>
              <a:t>for(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Double&gt; </a:t>
            </a:r>
            <a:r>
              <a:rPr lang="en-US" altLang="ko-KR" sz="1200" b="1" dirty="0" err="1"/>
              <a:t>festivalInfo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configurations.Config.</a:t>
            </a:r>
            <a:r>
              <a:rPr lang="en-US" altLang="ko-KR" sz="1200" b="1" i="1" dirty="0" err="1"/>
              <a:t>festivalRankList</a:t>
            </a:r>
            <a:r>
              <a:rPr lang="en-US" altLang="ko-KR" sz="1200" b="1" i="1" dirty="0"/>
              <a:t>) {</a:t>
            </a:r>
          </a:p>
          <a:p>
            <a:r>
              <a:rPr lang="en-US" altLang="ko-KR" sz="1200" b="1" dirty="0"/>
              <a:t>if(</a:t>
            </a:r>
            <a:r>
              <a:rPr lang="en-US" altLang="ko-KR" sz="1200" b="1" dirty="0" err="1"/>
              <a:t>geoInfo.festivalList.contains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festivalInfo.getKey</a:t>
            </a:r>
            <a:r>
              <a:rPr lang="en-US" altLang="ko-KR" sz="1200" b="1" dirty="0"/>
              <a:t>())) {</a:t>
            </a:r>
          </a:p>
          <a:p>
            <a:r>
              <a:rPr lang="en-US" altLang="ko-KR" sz="1200" dirty="0" err="1"/>
              <a:t>festivalScore</a:t>
            </a:r>
            <a:r>
              <a:rPr lang="en-US" altLang="ko-KR" sz="1200" dirty="0"/>
              <a:t> += </a:t>
            </a:r>
            <a:r>
              <a:rPr lang="en-US" altLang="ko-KR" sz="1200" dirty="0" err="1"/>
              <a:t>festivalInfo.getValue</a:t>
            </a:r>
            <a:r>
              <a:rPr lang="en-US" altLang="ko-KR" sz="1200" dirty="0"/>
              <a:t>()*10d;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double </a:t>
            </a:r>
            <a:r>
              <a:rPr lang="en-US" altLang="ko-KR" sz="1200" b="1" dirty="0" err="1"/>
              <a:t>locationScore</a:t>
            </a:r>
            <a:r>
              <a:rPr lang="en-US" altLang="ko-KR" sz="1200" b="1" dirty="0"/>
              <a:t> = 0d;</a:t>
            </a:r>
          </a:p>
          <a:p>
            <a:r>
              <a:rPr lang="en-US" altLang="ko-KR" sz="1200" b="1" dirty="0"/>
              <a:t>for(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Double&gt; </a:t>
            </a:r>
            <a:r>
              <a:rPr lang="en-US" altLang="ko-KR" sz="1200" b="1" dirty="0" err="1"/>
              <a:t>locationInfo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configurations.Config.</a:t>
            </a:r>
            <a:r>
              <a:rPr lang="en-US" altLang="ko-KR" sz="1200" b="1" i="1" dirty="0" err="1"/>
              <a:t>locationRankList</a:t>
            </a:r>
            <a:r>
              <a:rPr lang="en-US" altLang="ko-KR" sz="1200" b="1" i="1" dirty="0"/>
              <a:t>) {</a:t>
            </a:r>
          </a:p>
          <a:p>
            <a:r>
              <a:rPr lang="en-US" altLang="ko-KR" sz="1200" b="1" dirty="0"/>
              <a:t>if(</a:t>
            </a:r>
            <a:r>
              <a:rPr lang="en-US" altLang="ko-KR" sz="1200" b="1" dirty="0" err="1"/>
              <a:t>geoInfo.locationList.contains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locationInfo.getKey</a:t>
            </a:r>
            <a:r>
              <a:rPr lang="en-US" altLang="ko-KR" sz="1200" b="1" dirty="0"/>
              <a:t>())) {</a:t>
            </a:r>
          </a:p>
          <a:p>
            <a:r>
              <a:rPr lang="en-US" altLang="ko-KR" sz="1200" dirty="0" err="1"/>
              <a:t>locationScore</a:t>
            </a:r>
            <a:r>
              <a:rPr lang="en-US" altLang="ko-KR" sz="1200" dirty="0"/>
              <a:t> += </a:t>
            </a:r>
            <a:r>
              <a:rPr lang="en-US" altLang="ko-KR" sz="1200" dirty="0" err="1"/>
              <a:t>locationInfo.getValue</a:t>
            </a:r>
            <a:r>
              <a:rPr lang="en-US" altLang="ko-KR" sz="1200" dirty="0"/>
              <a:t>()*2d;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double </a:t>
            </a:r>
            <a:r>
              <a:rPr lang="en-US" altLang="ko-KR" sz="1200" b="1" dirty="0" err="1"/>
              <a:t>restaurantScore</a:t>
            </a:r>
            <a:r>
              <a:rPr lang="en-US" altLang="ko-KR" sz="1200" b="1" dirty="0"/>
              <a:t> = 0d;</a:t>
            </a:r>
          </a:p>
          <a:p>
            <a:r>
              <a:rPr lang="en-US" altLang="ko-KR" sz="1200" b="1" dirty="0"/>
              <a:t>for(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Double&gt; </a:t>
            </a:r>
            <a:r>
              <a:rPr lang="en-US" altLang="ko-KR" sz="1200" b="1" dirty="0" err="1"/>
              <a:t>restaurantInfo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configurations.Config.</a:t>
            </a:r>
            <a:r>
              <a:rPr lang="en-US" altLang="ko-KR" sz="1200" b="1" i="1" dirty="0" err="1"/>
              <a:t>restaurantRankList</a:t>
            </a:r>
            <a:r>
              <a:rPr lang="en-US" altLang="ko-KR" sz="1200" b="1" i="1" dirty="0"/>
              <a:t>) {</a:t>
            </a:r>
          </a:p>
          <a:p>
            <a:r>
              <a:rPr lang="en-US" altLang="ko-KR" sz="1200" b="1" dirty="0"/>
              <a:t>if(</a:t>
            </a:r>
            <a:r>
              <a:rPr lang="en-US" altLang="ko-KR" sz="1200" b="1" dirty="0" err="1"/>
              <a:t>geoInfo.restaurantList.contains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restaurantInfo.getKey</a:t>
            </a:r>
            <a:r>
              <a:rPr lang="en-US" altLang="ko-KR" sz="1200" b="1" dirty="0"/>
              <a:t>())) {</a:t>
            </a:r>
          </a:p>
          <a:p>
            <a:r>
              <a:rPr lang="en-US" altLang="ko-KR" sz="1200" dirty="0" err="1"/>
              <a:t>restaurantScore</a:t>
            </a:r>
            <a:r>
              <a:rPr lang="en-US" altLang="ko-KR" sz="1200" dirty="0"/>
              <a:t> += </a:t>
            </a:r>
            <a:r>
              <a:rPr lang="en-US" altLang="ko-KR" sz="1200" dirty="0" err="1"/>
              <a:t>restaurantInfo.getValue</a:t>
            </a:r>
            <a:r>
              <a:rPr lang="en-US" altLang="ko-KR" sz="1200" dirty="0"/>
              <a:t>()*2d;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return </a:t>
            </a:r>
            <a:r>
              <a:rPr lang="en-US" altLang="ko-KR" sz="1200" b="1" dirty="0" err="1"/>
              <a:t>festivalScore</a:t>
            </a:r>
            <a:r>
              <a:rPr lang="en-US" altLang="ko-KR" sz="1200" b="1" dirty="0"/>
              <a:t> + </a:t>
            </a:r>
            <a:r>
              <a:rPr lang="en-US" altLang="ko-KR" sz="1200" b="1" dirty="0" err="1"/>
              <a:t>locationScore</a:t>
            </a:r>
            <a:r>
              <a:rPr lang="en-US" altLang="ko-KR" sz="1200" b="1" dirty="0"/>
              <a:t> + </a:t>
            </a:r>
            <a:r>
              <a:rPr lang="en-US" altLang="ko-KR" sz="1200" b="1" dirty="0" err="1"/>
              <a:t>restaurantScore</a:t>
            </a:r>
            <a:r>
              <a:rPr lang="en-US" altLang="ko-KR" sz="1200" b="1" dirty="0"/>
              <a:t>;</a:t>
            </a:r>
          </a:p>
          <a:p>
            <a:r>
              <a:rPr lang="en-US" altLang="ko-KR" sz="1000" dirty="0"/>
              <a:t>}</a:t>
            </a:r>
          </a:p>
          <a:p>
            <a:endParaRPr lang="ko-KR" altLang="en-US" sz="1000" dirty="0"/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7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97152" y="2610683"/>
            <a:ext cx="10594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지명  </a:t>
            </a:r>
            <a:r>
              <a:rPr lang="en-US" altLang="ko-KR" dirty="0"/>
              <a:t>:  </a:t>
            </a:r>
            <a:r>
              <a:rPr lang="ko-KR" altLang="en-US" dirty="0"/>
              <a:t>창원시</a:t>
            </a:r>
            <a:endParaRPr lang="en-US" altLang="ko-KR" dirty="0"/>
          </a:p>
          <a:p>
            <a:r>
              <a:rPr lang="ko-KR" altLang="en-US" dirty="0"/>
              <a:t>관광지후보들  </a:t>
            </a:r>
            <a:r>
              <a:rPr lang="en-US" altLang="ko-KR" dirty="0"/>
              <a:t>:  [</a:t>
            </a:r>
            <a:r>
              <a:rPr lang="ko-KR" altLang="en-US" dirty="0" err="1"/>
              <a:t>대산미술관</a:t>
            </a:r>
            <a:r>
              <a:rPr lang="en-US" altLang="ko-KR" dirty="0"/>
              <a:t>, </a:t>
            </a:r>
            <a:r>
              <a:rPr lang="ko-KR" altLang="en-US" dirty="0" err="1"/>
              <a:t>우곡사</a:t>
            </a:r>
            <a:r>
              <a:rPr lang="en-US" altLang="ko-KR" dirty="0"/>
              <a:t>, … , </a:t>
            </a:r>
            <a:r>
              <a:rPr lang="ko-KR" altLang="en-US" dirty="0" err="1"/>
              <a:t>성주사</a:t>
            </a:r>
            <a:r>
              <a:rPr lang="ko-KR" altLang="en-US" dirty="0"/>
              <a:t> </a:t>
            </a:r>
            <a:r>
              <a:rPr lang="ko-KR" altLang="en-US" dirty="0" err="1"/>
              <a:t>감로왕탱</a:t>
            </a:r>
            <a:r>
              <a:rPr lang="en-US" altLang="ko-KR" dirty="0"/>
              <a:t>, </a:t>
            </a:r>
            <a:r>
              <a:rPr lang="ko-KR" altLang="en-US" dirty="0" err="1"/>
              <a:t>김명윤유품</a:t>
            </a:r>
            <a:r>
              <a:rPr lang="ko-KR" altLang="en-US" dirty="0"/>
              <a:t> 쌍검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음식점후보들  </a:t>
            </a:r>
            <a:r>
              <a:rPr lang="en-US" altLang="ko-KR" dirty="0"/>
              <a:t>:  [</a:t>
            </a:r>
            <a:r>
              <a:rPr lang="ko-KR" altLang="en-US" dirty="0"/>
              <a:t>낙지천하</a:t>
            </a:r>
            <a:r>
              <a:rPr lang="en-US" altLang="ko-KR" dirty="0"/>
              <a:t>, </a:t>
            </a:r>
            <a:r>
              <a:rPr lang="ko-KR" altLang="en-US" dirty="0" err="1"/>
              <a:t>통뼈감자탕북면감계점</a:t>
            </a:r>
            <a:r>
              <a:rPr lang="en-US" altLang="ko-KR" dirty="0"/>
              <a:t>, … , </a:t>
            </a:r>
            <a:r>
              <a:rPr lang="ko-KR" altLang="en-US" dirty="0"/>
              <a:t>현이네 </a:t>
            </a:r>
            <a:r>
              <a:rPr lang="ko-KR" altLang="en-US" dirty="0" err="1"/>
              <a:t>황태집</a:t>
            </a:r>
            <a:r>
              <a:rPr lang="en-US" altLang="ko-KR" dirty="0"/>
              <a:t>, </a:t>
            </a:r>
            <a:r>
              <a:rPr lang="ko-KR" altLang="en-US" dirty="0" err="1"/>
              <a:t>진해농협한우정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축제후보들  </a:t>
            </a:r>
            <a:r>
              <a:rPr lang="en-US" altLang="ko-KR" dirty="0"/>
              <a:t>:  [DIY </a:t>
            </a:r>
            <a:r>
              <a:rPr lang="ko-KR" altLang="en-US" dirty="0" err="1"/>
              <a:t>핸드메이드</a:t>
            </a:r>
            <a:r>
              <a:rPr lang="ko-KR" altLang="en-US" dirty="0"/>
              <a:t> 박람회</a:t>
            </a:r>
            <a:r>
              <a:rPr lang="en-US" altLang="ko-KR" dirty="0"/>
              <a:t>, </a:t>
            </a:r>
            <a:r>
              <a:rPr lang="ko-KR" altLang="en-US" dirty="0"/>
              <a:t>진해 군악의장 페스티벌</a:t>
            </a:r>
            <a:r>
              <a:rPr lang="en-US" altLang="ko-KR" dirty="0"/>
              <a:t>, …, </a:t>
            </a:r>
            <a:r>
              <a:rPr lang="ko-KR" altLang="en-US" dirty="0" err="1"/>
              <a:t>틴틴페스티벌</a:t>
            </a:r>
            <a:r>
              <a:rPr lang="en-US" altLang="ko-KR" dirty="0"/>
              <a:t>, </a:t>
            </a:r>
            <a:r>
              <a:rPr lang="ko-KR" altLang="en-US" dirty="0"/>
              <a:t>창원 단풍거리축전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지역점수  </a:t>
            </a:r>
            <a:r>
              <a:rPr lang="en-US" altLang="ko-KR" dirty="0"/>
              <a:t>:  3.6434374918307433</a:t>
            </a:r>
          </a:p>
          <a:p>
            <a:endParaRPr lang="en-US" altLang="ko-KR" dirty="0"/>
          </a:p>
          <a:p>
            <a:pPr algn="ctr"/>
            <a:r>
              <a:rPr lang="en-US" altLang="ko-KR" sz="3600" b="1" dirty="0"/>
              <a:t>︙</a:t>
            </a:r>
          </a:p>
          <a:p>
            <a:endParaRPr lang="en-US" altLang="ko-KR" dirty="0"/>
          </a:p>
          <a:p>
            <a:r>
              <a:rPr lang="ko-KR" altLang="en-US" dirty="0"/>
              <a:t>지명  </a:t>
            </a:r>
            <a:r>
              <a:rPr lang="en-US" altLang="ko-KR" dirty="0"/>
              <a:t>:  </a:t>
            </a:r>
            <a:r>
              <a:rPr lang="ko-KR" altLang="en-US" dirty="0"/>
              <a:t>함안군</a:t>
            </a:r>
          </a:p>
          <a:p>
            <a:r>
              <a:rPr lang="ko-KR" altLang="en-US" dirty="0"/>
              <a:t>관광지후보들  </a:t>
            </a:r>
            <a:r>
              <a:rPr lang="en-US" altLang="ko-KR" dirty="0"/>
              <a:t>:  [</a:t>
            </a:r>
            <a:r>
              <a:rPr lang="ko-KR" altLang="en-US" dirty="0" err="1"/>
              <a:t>원효암</a:t>
            </a:r>
            <a:r>
              <a:rPr lang="en-US" altLang="ko-KR" dirty="0"/>
              <a:t>, </a:t>
            </a:r>
            <a:r>
              <a:rPr lang="ko-KR" altLang="en-US" dirty="0" err="1"/>
              <a:t>장춘사</a:t>
            </a:r>
            <a:r>
              <a:rPr lang="en-US" altLang="ko-KR" dirty="0"/>
              <a:t>, … , </a:t>
            </a:r>
            <a:r>
              <a:rPr lang="ko-KR" altLang="en-US" dirty="0" err="1"/>
              <a:t>함안무기리주씨고가</a:t>
            </a:r>
            <a:r>
              <a:rPr lang="en-US" altLang="ko-KR" dirty="0"/>
              <a:t>,  </a:t>
            </a:r>
            <a:r>
              <a:rPr lang="ko-KR" altLang="en-US" dirty="0" err="1"/>
              <a:t>취우정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음식점후보들  </a:t>
            </a:r>
            <a:r>
              <a:rPr lang="en-US" altLang="ko-KR" dirty="0"/>
              <a:t>:  [</a:t>
            </a:r>
            <a:r>
              <a:rPr lang="ko-KR" altLang="en-US" dirty="0" err="1"/>
              <a:t>부경갈비</a:t>
            </a:r>
            <a:r>
              <a:rPr lang="en-US" altLang="ko-KR" dirty="0"/>
              <a:t>, </a:t>
            </a:r>
            <a:r>
              <a:rPr lang="ko-KR" altLang="en-US" dirty="0" err="1"/>
              <a:t>칠서사철박경순냉면</a:t>
            </a:r>
            <a:r>
              <a:rPr lang="en-US" altLang="ko-KR" dirty="0"/>
              <a:t>, … , </a:t>
            </a:r>
            <a:r>
              <a:rPr lang="ko-KR" altLang="en-US" dirty="0"/>
              <a:t>섬마을낙지자연산회</a:t>
            </a:r>
            <a:r>
              <a:rPr lang="en-US" altLang="ko-KR" dirty="0"/>
              <a:t>, </a:t>
            </a:r>
            <a:r>
              <a:rPr lang="ko-KR" altLang="en-US" dirty="0" err="1"/>
              <a:t>풍성한밥상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축제후보들  </a:t>
            </a:r>
            <a:r>
              <a:rPr lang="en-US" altLang="ko-KR" dirty="0"/>
              <a:t>:  []</a:t>
            </a:r>
          </a:p>
          <a:p>
            <a:r>
              <a:rPr lang="ko-KR" altLang="en-US" dirty="0"/>
              <a:t>지역점수  </a:t>
            </a:r>
            <a:r>
              <a:rPr lang="en-US" altLang="ko-KR" dirty="0"/>
              <a:t>:  0.01883601407765116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76596" y="689748"/>
            <a:ext cx="4957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  <a:endParaRPr lang="ko-KR" altLang="en-US" b="1" dirty="0">
              <a:ln w="9525">
                <a:solidFill>
                  <a:schemeClr val="tx1"/>
                </a:solidFill>
              </a:ln>
              <a:latin typeface="a인사동"/>
              <a:ea typeface="a인사동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58112" y="2253827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1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위 부터 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18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위 까지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(8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개 시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,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10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개 군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)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45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29056" y="2599756"/>
            <a:ext cx="105338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MapAlgorithm</a:t>
            </a:r>
            <a:r>
              <a:rPr lang="en-US" altLang="ko-KR" dirty="0"/>
              <a:t> ma = </a:t>
            </a:r>
            <a:r>
              <a:rPr lang="en-US" altLang="ko-KR" b="1" dirty="0"/>
              <a:t>new </a:t>
            </a:r>
            <a:r>
              <a:rPr lang="en-US" altLang="ko-KR" b="1" dirty="0" err="1"/>
              <a:t>MapAlgorithm</a:t>
            </a:r>
            <a:r>
              <a:rPr lang="en-US" altLang="ko-KR" b="1" dirty="0"/>
              <a:t>();</a:t>
            </a:r>
          </a:p>
          <a:p>
            <a:endParaRPr lang="ko-KR" altLang="en-US" dirty="0"/>
          </a:p>
          <a:p>
            <a:r>
              <a:rPr lang="en-US" altLang="ko-KR" dirty="0" err="1"/>
              <a:t>ma.getNearByGeos</a:t>
            </a:r>
            <a:r>
              <a:rPr lang="en-US" altLang="ko-KR" dirty="0"/>
              <a:t>(</a:t>
            </a:r>
            <a:r>
              <a:rPr lang="en-US" altLang="ko-KR" dirty="0" err="1"/>
              <a:t>sortedGeos</a:t>
            </a:r>
            <a:r>
              <a:rPr lang="en-US" altLang="ko-KR" dirty="0"/>
              <a:t>, </a:t>
            </a:r>
            <a:r>
              <a:rPr lang="en-US" altLang="ko-KR" dirty="0" err="1"/>
              <a:t>tourDays</a:t>
            </a:r>
            <a:r>
              <a:rPr lang="en-US" altLang="ko-KR" dirty="0"/>
              <a:t>);</a:t>
            </a:r>
          </a:p>
          <a:p>
            <a:endParaRPr lang="ko-KR" altLang="en-US" dirty="0"/>
          </a:p>
          <a:p>
            <a:r>
              <a:rPr lang="en-US" altLang="ko-KR" b="1" dirty="0"/>
              <a:t>for(</a:t>
            </a:r>
            <a:r>
              <a:rPr lang="en-US" altLang="ko-KR" b="1" dirty="0" err="1"/>
              <a:t>Map.Entry</a:t>
            </a:r>
            <a:r>
              <a:rPr lang="en-US" altLang="ko-KR" b="1" dirty="0"/>
              <a:t>&lt;String, </a:t>
            </a:r>
            <a:r>
              <a:rPr lang="en-US" altLang="ko-KR" b="1" dirty="0" err="1"/>
              <a:t>GeoInfo</a:t>
            </a:r>
            <a:r>
              <a:rPr lang="en-US" altLang="ko-KR" b="1" dirty="0"/>
              <a:t>&gt; </a:t>
            </a:r>
            <a:r>
              <a:rPr lang="en-US" altLang="ko-KR" b="1" dirty="0" err="1"/>
              <a:t>sortedGeo</a:t>
            </a:r>
            <a:r>
              <a:rPr lang="en-US" altLang="ko-KR" b="1" dirty="0"/>
              <a:t> : </a:t>
            </a:r>
            <a:r>
              <a:rPr lang="en-US" altLang="ko-KR" b="1" dirty="0" err="1"/>
              <a:t>sortedGeos</a:t>
            </a:r>
            <a:r>
              <a:rPr lang="en-US" altLang="ko-KR" b="1" dirty="0"/>
              <a:t>) {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지명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geoName</a:t>
            </a:r>
            <a:r>
              <a:rPr lang="en-US" altLang="ko-KR" b="1" i="1" dirty="0"/>
              <a:t>);</a:t>
            </a:r>
          </a:p>
          <a:p>
            <a:r>
              <a:rPr lang="en-US" altLang="ko-KR" b="1" i="1" dirty="0"/>
              <a:t> </a:t>
            </a:r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관광지후보들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locationList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음식점후보들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restaurantList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축제후보들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festivalList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("1</a:t>
            </a:r>
            <a:r>
              <a:rPr lang="ko-KR" altLang="en-US" b="1" i="1" dirty="0"/>
              <a:t>등과 거리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distanceToTopGeo</a:t>
            </a:r>
            <a:r>
              <a:rPr lang="en-US" altLang="ko-KR" b="1" i="1" dirty="0"/>
              <a:t>);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499616" y="2015311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거리 기반 </a:t>
            </a: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반경내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지역 알고리즘</a:t>
            </a:r>
          </a:p>
        </p:txBody>
      </p:sp>
    </p:spTree>
    <p:extLst>
      <p:ext uri="{BB962C8B-B14F-4D97-AF65-F5344CB8AC3E}">
        <p14:creationId xmlns:p14="http://schemas.microsoft.com/office/powerpoint/2010/main" val="3433138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59050"/>
            <a:ext cx="603504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MapAlgorithm</a:t>
            </a:r>
            <a:r>
              <a:rPr lang="en-US" altLang="ko-KR" sz="1200" b="1" dirty="0"/>
              <a:t> {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public void </a:t>
            </a:r>
            <a:r>
              <a:rPr lang="en-US" altLang="ko-KR" sz="1200" b="1" dirty="0" err="1"/>
              <a:t>getNearByGeos</a:t>
            </a:r>
            <a:r>
              <a:rPr lang="en-US" altLang="ko-KR" sz="1200" b="1" dirty="0"/>
              <a:t> (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&gt;&gt; </a:t>
            </a:r>
            <a:r>
              <a:rPr lang="en-US" altLang="ko-KR" sz="1200" b="1" dirty="0" err="1"/>
              <a:t>sortedGeos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tourDays</a:t>
            </a:r>
            <a:r>
              <a:rPr lang="en-US" altLang="ko-KR" sz="1200" b="1" dirty="0"/>
              <a:t>) {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double </a:t>
            </a:r>
            <a:r>
              <a:rPr lang="en-US" altLang="ko-KR" sz="1200" b="1" dirty="0" err="1"/>
              <a:t>radiusLimit</a:t>
            </a:r>
            <a:r>
              <a:rPr lang="en-US" altLang="ko-KR" sz="1200" b="1" dirty="0"/>
              <a:t> = (double) </a:t>
            </a:r>
            <a:r>
              <a:rPr lang="en-US" altLang="ko-KR" sz="1200" b="1" dirty="0" err="1"/>
              <a:t>configurations.Config.</a:t>
            </a:r>
            <a:r>
              <a:rPr lang="en-US" altLang="ko-KR" sz="1200" b="1" i="1" dirty="0" err="1"/>
              <a:t>geoThreshold.get</a:t>
            </a:r>
            <a:r>
              <a:rPr lang="en-US" altLang="ko-KR" sz="1200" b="1" i="1" dirty="0"/>
              <a:t>(</a:t>
            </a:r>
            <a:r>
              <a:rPr lang="en-US" altLang="ko-KR" sz="1200" b="1" i="1" dirty="0" err="1"/>
              <a:t>tourDays</a:t>
            </a:r>
            <a:r>
              <a:rPr lang="en-US" altLang="ko-KR" sz="1200" b="1" i="1" dirty="0"/>
              <a:t>);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double[] </a:t>
            </a:r>
            <a:r>
              <a:rPr lang="en-US" altLang="ko-KR" sz="1200" b="1" dirty="0" err="1"/>
              <a:t>topGeoInfo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sortedGeos.get</a:t>
            </a:r>
            <a:r>
              <a:rPr lang="en-US" altLang="ko-KR" sz="1200" b="1" dirty="0"/>
              <a:t>(0).</a:t>
            </a:r>
            <a:r>
              <a:rPr lang="en-US" altLang="ko-KR" sz="1200" b="1" dirty="0" err="1"/>
              <a:t>getValue</a:t>
            </a:r>
            <a:r>
              <a:rPr lang="en-US" altLang="ko-KR" sz="1200" b="1" dirty="0"/>
              <a:t>().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;</a:t>
            </a:r>
          </a:p>
          <a:p>
            <a:endParaRPr lang="ko-KR" altLang="en-US" sz="1200" dirty="0"/>
          </a:p>
          <a:p>
            <a:r>
              <a:rPr lang="en-US" altLang="ko-KR" sz="1200" dirty="0"/>
              <a:t>Iterator&lt;</a:t>
            </a:r>
            <a:r>
              <a:rPr lang="en-US" altLang="ko-KR" sz="1200" dirty="0" err="1"/>
              <a:t>Map.Entry</a:t>
            </a:r>
            <a:r>
              <a:rPr lang="en-US" altLang="ko-KR" sz="1200" dirty="0"/>
              <a:t>&lt;String, </a:t>
            </a:r>
            <a:r>
              <a:rPr lang="en-US" altLang="ko-KR" sz="1200" dirty="0" err="1"/>
              <a:t>GeoInfo</a:t>
            </a:r>
            <a:r>
              <a:rPr lang="en-US" altLang="ko-KR" sz="1200" dirty="0"/>
              <a:t>&gt;&gt; </a:t>
            </a:r>
            <a:r>
              <a:rPr lang="en-US" altLang="ko-KR" sz="1200" dirty="0" err="1"/>
              <a:t>iter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sortedGeos.iterator</a:t>
            </a:r>
            <a:r>
              <a:rPr lang="en-US" altLang="ko-KR" sz="1200" dirty="0"/>
              <a:t>();</a:t>
            </a:r>
          </a:p>
          <a:p>
            <a:r>
              <a:rPr lang="en-US" altLang="ko-KR" sz="1200" b="1" dirty="0"/>
              <a:t>while(</a:t>
            </a:r>
            <a:r>
              <a:rPr lang="en-US" altLang="ko-KR" sz="1200" b="1" dirty="0" err="1"/>
              <a:t>iter.hasNext</a:t>
            </a:r>
            <a:r>
              <a:rPr lang="en-US" altLang="ko-KR" sz="1200" b="1" dirty="0"/>
              <a:t>()) {</a:t>
            </a:r>
          </a:p>
          <a:p>
            <a:r>
              <a:rPr lang="en-US" altLang="ko-KR" sz="1200" dirty="0" err="1"/>
              <a:t>GeoInfo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geoInfo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iter.next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getValue</a:t>
            </a:r>
            <a:r>
              <a:rPr lang="en-US" altLang="ko-KR" sz="1200" dirty="0"/>
              <a:t>();</a:t>
            </a:r>
          </a:p>
          <a:p>
            <a:r>
              <a:rPr lang="en-US" altLang="ko-KR" sz="1200" b="1" dirty="0"/>
              <a:t>double distance = </a:t>
            </a:r>
            <a:r>
              <a:rPr lang="en-US" altLang="ko-KR" sz="1200" b="1" dirty="0" err="1"/>
              <a:t>calculateDistance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topGeoInfo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geoInfo.geoInfo</a:t>
            </a:r>
            <a:r>
              <a:rPr lang="en-US" altLang="ko-KR" sz="1200" b="1" dirty="0"/>
              <a:t>);</a:t>
            </a:r>
          </a:p>
          <a:p>
            <a:r>
              <a:rPr lang="en-US" altLang="ko-KR" sz="1200" b="1" dirty="0"/>
              <a:t>if(distance &gt; </a:t>
            </a:r>
            <a:r>
              <a:rPr lang="en-US" altLang="ko-KR" sz="1200" b="1" dirty="0" err="1"/>
              <a:t>radiusLimit</a:t>
            </a:r>
            <a:r>
              <a:rPr lang="en-US" altLang="ko-KR" sz="1200" b="1" dirty="0"/>
              <a:t>) {</a:t>
            </a:r>
          </a:p>
          <a:p>
            <a:r>
              <a:rPr lang="en-US" altLang="ko-KR" sz="1200" dirty="0" err="1"/>
              <a:t>iter.remove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}</a:t>
            </a:r>
            <a:r>
              <a:rPr lang="en-US" altLang="ko-KR" sz="1200" b="1" dirty="0"/>
              <a:t>else {</a:t>
            </a:r>
          </a:p>
          <a:p>
            <a:r>
              <a:rPr lang="en-US" altLang="ko-KR" sz="1200" dirty="0" err="1"/>
              <a:t>geoInfo.distanceToTopGeo</a:t>
            </a:r>
            <a:r>
              <a:rPr lang="en-US" altLang="ko-KR" sz="1200" dirty="0"/>
              <a:t> = distance;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dirty="0"/>
              <a:t>}</a:t>
            </a:r>
            <a:endParaRPr lang="ko-KR" altLang="en-US" sz="10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8496" y="1002194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거리 기반 </a:t>
            </a: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반경내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지역 알고리즘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56960" y="1356473"/>
            <a:ext cx="60350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private double </a:t>
            </a:r>
            <a:r>
              <a:rPr lang="en-US" altLang="ko-KR" sz="1200" b="1" dirty="0" err="1"/>
              <a:t>calculateDistance</a:t>
            </a:r>
            <a:r>
              <a:rPr lang="en-US" altLang="ko-KR" sz="1200" b="1" dirty="0"/>
              <a:t>(double[] </a:t>
            </a:r>
            <a:r>
              <a:rPr lang="en-US" altLang="ko-KR" sz="1200" b="1" dirty="0" err="1"/>
              <a:t>topGeoInfo</a:t>
            </a:r>
            <a:r>
              <a:rPr lang="en-US" altLang="ko-KR" sz="1200" b="1" dirty="0"/>
              <a:t>, double[] 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) {</a:t>
            </a:r>
          </a:p>
          <a:p>
            <a:r>
              <a:rPr lang="en-US" altLang="ko-KR" sz="1200" b="1" dirty="0"/>
              <a:t>return </a:t>
            </a:r>
            <a:r>
              <a:rPr lang="en-US" altLang="ko-KR" sz="1200" b="1" i="1" dirty="0"/>
              <a:t>distance(</a:t>
            </a:r>
            <a:r>
              <a:rPr lang="en-US" altLang="ko-KR" sz="1200" b="1" i="1" dirty="0" err="1"/>
              <a:t>topGeoInfo</a:t>
            </a:r>
            <a:r>
              <a:rPr lang="en-US" altLang="ko-KR" sz="1200" b="1" i="1" dirty="0"/>
              <a:t>[0], </a:t>
            </a:r>
            <a:r>
              <a:rPr lang="en-US" altLang="ko-KR" sz="1200" b="1" i="1" dirty="0" err="1"/>
              <a:t>topGeoInfo</a:t>
            </a:r>
            <a:r>
              <a:rPr lang="en-US" altLang="ko-KR" sz="1200" b="1" i="1" dirty="0"/>
              <a:t>[1], </a:t>
            </a:r>
            <a:r>
              <a:rPr lang="en-US" altLang="ko-KR" sz="1200" b="1" i="1" dirty="0" err="1"/>
              <a:t>geoInfo</a:t>
            </a:r>
            <a:r>
              <a:rPr lang="en-US" altLang="ko-KR" sz="1200" b="1" i="1" dirty="0"/>
              <a:t>[0], </a:t>
            </a:r>
            <a:r>
              <a:rPr lang="en-US" altLang="ko-KR" sz="1200" b="1" i="1" dirty="0" err="1"/>
              <a:t>geoInfo</a:t>
            </a:r>
            <a:r>
              <a:rPr lang="en-US" altLang="ko-KR" sz="1200" b="1" i="1" dirty="0"/>
              <a:t>[1], "kilometer");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b="1" dirty="0"/>
              <a:t>private double </a:t>
            </a:r>
            <a:r>
              <a:rPr lang="en-US" altLang="ko-KR" sz="1200" b="1" u="sng" dirty="0" err="1"/>
              <a:t>internalGeoThreshold</a:t>
            </a:r>
            <a:r>
              <a:rPr lang="en-US" altLang="ko-KR" sz="1200" b="1" u="sng" dirty="0"/>
              <a:t>(double </a:t>
            </a:r>
            <a:r>
              <a:rPr lang="en-US" altLang="ko-KR" sz="1200" b="1" u="sng" dirty="0" err="1"/>
              <a:t>radiusLimit</a:t>
            </a:r>
            <a:r>
              <a:rPr lang="en-US" altLang="ko-KR" sz="1200" b="1" u="sng" dirty="0"/>
              <a:t>) {</a:t>
            </a:r>
          </a:p>
          <a:p>
            <a:r>
              <a:rPr lang="en-US" altLang="ko-KR" sz="1200" b="1" dirty="0"/>
              <a:t>return 0d;</a:t>
            </a:r>
          </a:p>
          <a:p>
            <a:r>
              <a:rPr lang="en-US" altLang="ko-KR" sz="1200" dirty="0"/>
              <a:t>}</a:t>
            </a:r>
          </a:p>
          <a:p>
            <a:r>
              <a:rPr lang="fr-FR" altLang="ko-KR" sz="1200" b="1" dirty="0"/>
              <a:t>private static double distance(double lat1, double lon1, double lat2, double lon2, String unit) {</a:t>
            </a:r>
            <a:endParaRPr lang="ko-KR" altLang="en-US" sz="1200" dirty="0"/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double theta = lon1 - lon2;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dist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Math.</a:t>
            </a:r>
            <a:r>
              <a:rPr lang="en-US" altLang="ko-KR" sz="1200" b="1" i="1" dirty="0" err="1"/>
              <a:t>sin</a:t>
            </a:r>
            <a:r>
              <a:rPr lang="en-US" altLang="ko-KR" sz="1200" b="1" i="1" dirty="0"/>
              <a:t>(deg2rad(lat1)) * </a:t>
            </a:r>
            <a:r>
              <a:rPr lang="en-US" altLang="ko-KR" sz="1200" b="1" i="1" dirty="0" err="1"/>
              <a:t>Math.sin</a:t>
            </a:r>
            <a:r>
              <a:rPr lang="en-US" altLang="ko-KR" sz="1200" b="1" i="1" dirty="0"/>
              <a:t>(deg2rad(lat2)) + </a:t>
            </a:r>
            <a:r>
              <a:rPr lang="en-US" altLang="ko-KR" sz="1200" b="1" i="1" dirty="0" err="1"/>
              <a:t>Math.cos</a:t>
            </a:r>
            <a:r>
              <a:rPr lang="en-US" altLang="ko-KR" sz="1200" b="1" i="1" dirty="0"/>
              <a:t>(deg2rad(lat1)) * </a:t>
            </a:r>
            <a:r>
              <a:rPr lang="en-US" altLang="ko-KR" sz="1200" b="1" i="1" dirty="0" err="1"/>
              <a:t>Math.cos</a:t>
            </a:r>
            <a:r>
              <a:rPr lang="en-US" altLang="ko-KR" sz="1200" b="1" i="1" dirty="0"/>
              <a:t>(deg2rad(lat2)) * </a:t>
            </a:r>
            <a:r>
              <a:rPr lang="en-US" altLang="ko-KR" sz="1200" b="1" i="1" dirty="0" err="1"/>
              <a:t>Math.cos</a:t>
            </a:r>
            <a:r>
              <a:rPr lang="en-US" altLang="ko-KR" sz="1200" b="1" i="1" dirty="0"/>
              <a:t>(deg2rad(theta));</a:t>
            </a:r>
            <a:r>
              <a:rPr lang="ko-KR" altLang="en-US" sz="1200" dirty="0"/>
              <a:t>    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Math.</a:t>
            </a:r>
            <a:r>
              <a:rPr lang="en-US" altLang="ko-KR" sz="1200" i="1" dirty="0" err="1"/>
              <a:t>acos</a:t>
            </a:r>
            <a:r>
              <a:rPr lang="en-US" altLang="ko-KR" sz="1200" i="1" dirty="0"/>
              <a:t>(</a:t>
            </a:r>
            <a:r>
              <a:rPr lang="en-US" altLang="ko-KR" sz="1200" i="1" dirty="0" err="1"/>
              <a:t>dist</a:t>
            </a:r>
            <a:r>
              <a:rPr lang="en-US" altLang="ko-KR" sz="1200" i="1" dirty="0"/>
              <a:t>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= </a:t>
            </a:r>
            <a:r>
              <a:rPr lang="en-US" altLang="ko-KR" sz="1200" i="1" dirty="0"/>
              <a:t>rad2deg(</a:t>
            </a:r>
            <a:r>
              <a:rPr lang="en-US" altLang="ko-KR" sz="1200" i="1" dirty="0" err="1"/>
              <a:t>dist</a:t>
            </a:r>
            <a:r>
              <a:rPr lang="en-US" altLang="ko-KR" sz="1200" i="1" dirty="0"/>
              <a:t>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* 60 * 1.1515;</a:t>
            </a:r>
            <a:endParaRPr lang="ko-KR" altLang="en-US" sz="1200" dirty="0"/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if (unit == "kilometer") {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* 1.609344;</a:t>
            </a:r>
          </a:p>
          <a:p>
            <a:r>
              <a:rPr lang="en-US" altLang="ko-KR" sz="1200" dirty="0"/>
              <a:t>        } </a:t>
            </a:r>
            <a:r>
              <a:rPr lang="en-US" altLang="ko-KR" sz="1200" b="1" dirty="0"/>
              <a:t>else if(unit == "meter"){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* 1609.344;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/>
              <a:t>} </a:t>
            </a:r>
            <a:endParaRPr lang="ko-KR" altLang="en-US" sz="1200" dirty="0"/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return (</a:t>
            </a:r>
            <a:r>
              <a:rPr lang="en-US" altLang="ko-KR" sz="1200" b="1" dirty="0" err="1"/>
              <a:t>dist</a:t>
            </a:r>
            <a:r>
              <a:rPr lang="en-US" altLang="ko-KR" sz="1200" b="1" dirty="0"/>
              <a:t>);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b="1" dirty="0"/>
              <a:t>private static double deg2rad(double </a:t>
            </a:r>
            <a:r>
              <a:rPr lang="en-US" altLang="ko-KR" sz="1200" b="1" dirty="0" err="1"/>
              <a:t>deg</a:t>
            </a:r>
            <a:r>
              <a:rPr lang="en-US" altLang="ko-KR" sz="1200" b="1" dirty="0"/>
              <a:t>) {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return (</a:t>
            </a:r>
            <a:r>
              <a:rPr lang="en-US" altLang="ko-KR" sz="1200" b="1" dirty="0" err="1"/>
              <a:t>deg</a:t>
            </a:r>
            <a:r>
              <a:rPr lang="en-US" altLang="ko-KR" sz="1200" b="1" dirty="0"/>
              <a:t> * </a:t>
            </a:r>
            <a:r>
              <a:rPr lang="en-US" altLang="ko-KR" sz="1200" b="1" dirty="0" err="1"/>
              <a:t>Math.</a:t>
            </a:r>
            <a:r>
              <a:rPr lang="en-US" altLang="ko-KR" sz="1200" b="1" i="1" dirty="0" err="1"/>
              <a:t>PI</a:t>
            </a:r>
            <a:r>
              <a:rPr lang="en-US" altLang="ko-KR" sz="1200" b="1" i="1" dirty="0"/>
              <a:t> / 180.0);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b="1" dirty="0"/>
              <a:t>private static double rad2deg(double rad) {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b="1" dirty="0"/>
              <a:t>return (rad * 180 / </a:t>
            </a:r>
            <a:r>
              <a:rPr lang="en-US" altLang="ko-KR" sz="1200" b="1" dirty="0" err="1"/>
              <a:t>Math.</a:t>
            </a:r>
            <a:r>
              <a:rPr lang="en-US" altLang="ko-KR" sz="1200" b="1" i="1" dirty="0" err="1"/>
              <a:t>PI</a:t>
            </a:r>
            <a:r>
              <a:rPr lang="en-US" altLang="ko-KR" sz="1200" b="1" i="1" dirty="0"/>
              <a:t>);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88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29056" y="2379759"/>
            <a:ext cx="105338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public static </a:t>
            </a:r>
            <a:r>
              <a:rPr lang="en-US" altLang="ko-KR" b="1" dirty="0" err="1"/>
              <a:t>HashMap</a:t>
            </a:r>
            <a:r>
              <a:rPr lang="en-US" altLang="ko-KR" b="1" dirty="0"/>
              <a:t>&lt;Integer, Double&gt; </a:t>
            </a:r>
            <a:r>
              <a:rPr lang="en-US" altLang="ko-KR" b="1" i="1" dirty="0" err="1"/>
              <a:t>geoThreshold</a:t>
            </a:r>
            <a:r>
              <a:rPr lang="en-US" altLang="ko-KR" b="1" i="1" dirty="0"/>
              <a:t> = new </a:t>
            </a:r>
            <a:r>
              <a:rPr lang="en-US" altLang="ko-KR" b="1" i="1" dirty="0" err="1"/>
              <a:t>HashMap</a:t>
            </a:r>
            <a:r>
              <a:rPr lang="en-US" altLang="ko-KR" b="1" i="1" dirty="0"/>
              <a:t>&lt;Integer, Double&gt;();</a:t>
            </a:r>
          </a:p>
          <a:p>
            <a:r>
              <a:rPr lang="en-US" altLang="ko-KR" b="1" dirty="0"/>
              <a:t>static {</a:t>
            </a:r>
          </a:p>
          <a:p>
            <a:r>
              <a:rPr lang="en-US" altLang="ko-KR" i="1" dirty="0" err="1"/>
              <a:t>geoThreshold.put</a:t>
            </a:r>
            <a:r>
              <a:rPr lang="en-US" altLang="ko-KR" i="1" dirty="0"/>
              <a:t>(1, 25d);</a:t>
            </a:r>
          </a:p>
          <a:p>
            <a:r>
              <a:rPr lang="en-US" altLang="ko-KR" i="1" dirty="0" err="1"/>
              <a:t>geoThreshold.put</a:t>
            </a:r>
            <a:r>
              <a:rPr lang="en-US" altLang="ko-KR" i="1" dirty="0"/>
              <a:t>(2, 35d);</a:t>
            </a:r>
          </a:p>
          <a:p>
            <a:r>
              <a:rPr lang="en-US" altLang="ko-KR" i="1" dirty="0" err="1"/>
              <a:t>geoThreshold.put</a:t>
            </a:r>
            <a:r>
              <a:rPr lang="en-US" altLang="ko-KR" i="1" dirty="0"/>
              <a:t>(3, 45d);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b="1" dirty="0"/>
              <a:t>public static Map&lt;String, Double&gt; </a:t>
            </a:r>
            <a:r>
              <a:rPr lang="en-US" altLang="ko-KR" b="1" i="1" dirty="0" err="1"/>
              <a:t>geoRankList</a:t>
            </a:r>
            <a:r>
              <a:rPr lang="en-US" altLang="ko-KR" b="1" i="1" dirty="0"/>
              <a:t>;</a:t>
            </a:r>
          </a:p>
          <a:p>
            <a:r>
              <a:rPr lang="en-US" altLang="ko-KR" b="1" dirty="0"/>
              <a:t>public static </a:t>
            </a:r>
            <a:r>
              <a:rPr lang="en-US" altLang="ko-KR" b="1" dirty="0" err="1"/>
              <a:t>ArrayList</a:t>
            </a:r>
            <a:r>
              <a:rPr lang="en-US" altLang="ko-KR" b="1" dirty="0"/>
              <a:t>&lt;</a:t>
            </a:r>
            <a:r>
              <a:rPr lang="en-US" altLang="ko-KR" b="1" dirty="0" err="1"/>
              <a:t>Map.Entry</a:t>
            </a:r>
            <a:r>
              <a:rPr lang="en-US" altLang="ko-KR" b="1" dirty="0"/>
              <a:t>&lt;String, Double&gt;&gt; </a:t>
            </a:r>
            <a:r>
              <a:rPr lang="en-US" altLang="ko-KR" b="1" i="1" dirty="0" err="1"/>
              <a:t>locationRankList</a:t>
            </a:r>
            <a:r>
              <a:rPr lang="en-US" altLang="ko-KR" b="1" i="1" dirty="0"/>
              <a:t>;</a:t>
            </a:r>
          </a:p>
          <a:p>
            <a:r>
              <a:rPr lang="en-US" altLang="ko-KR" b="1" dirty="0"/>
              <a:t>public static </a:t>
            </a:r>
            <a:r>
              <a:rPr lang="en-US" altLang="ko-KR" b="1" dirty="0" err="1"/>
              <a:t>ArrayList</a:t>
            </a:r>
            <a:r>
              <a:rPr lang="en-US" altLang="ko-KR" b="1" dirty="0"/>
              <a:t>&lt;</a:t>
            </a:r>
            <a:r>
              <a:rPr lang="en-US" altLang="ko-KR" b="1" dirty="0" err="1"/>
              <a:t>Map.Entry</a:t>
            </a:r>
            <a:r>
              <a:rPr lang="en-US" altLang="ko-KR" b="1" dirty="0"/>
              <a:t>&lt;String, Double&gt;&gt; </a:t>
            </a:r>
            <a:r>
              <a:rPr lang="en-US" altLang="ko-KR" b="1" i="1" dirty="0" err="1"/>
              <a:t>restaurantRankList</a:t>
            </a:r>
            <a:r>
              <a:rPr lang="en-US" altLang="ko-KR" b="1" i="1" dirty="0"/>
              <a:t>;</a:t>
            </a:r>
          </a:p>
          <a:p>
            <a:r>
              <a:rPr lang="en-US" altLang="ko-KR" b="1" dirty="0"/>
              <a:t>public static </a:t>
            </a:r>
            <a:r>
              <a:rPr lang="en-US" altLang="ko-KR" b="1" dirty="0" err="1"/>
              <a:t>ArrayList</a:t>
            </a:r>
            <a:r>
              <a:rPr lang="en-US" altLang="ko-KR" b="1" dirty="0"/>
              <a:t>&lt;</a:t>
            </a:r>
            <a:r>
              <a:rPr lang="en-US" altLang="ko-KR" b="1" dirty="0" err="1"/>
              <a:t>Map.Entry</a:t>
            </a:r>
            <a:r>
              <a:rPr lang="en-US" altLang="ko-KR" b="1" dirty="0"/>
              <a:t>&lt;String, Double&gt;&gt; </a:t>
            </a:r>
            <a:r>
              <a:rPr lang="en-US" altLang="ko-KR" b="1" i="1" dirty="0" err="1"/>
              <a:t>festivalRankList</a:t>
            </a:r>
            <a:r>
              <a:rPr lang="en-US" altLang="ko-KR" b="1" i="1" dirty="0"/>
              <a:t>;</a:t>
            </a:r>
          </a:p>
          <a:p>
            <a:r>
              <a:rPr lang="en-US" altLang="ko-KR" b="1" dirty="0"/>
              <a:t>public static Integer </a:t>
            </a:r>
            <a:r>
              <a:rPr lang="en-US" altLang="ko-KR" b="1" i="1" dirty="0" err="1"/>
              <a:t>locationThreshold</a:t>
            </a:r>
            <a:r>
              <a:rPr lang="en-US" altLang="ko-KR" b="1" i="1" dirty="0"/>
              <a:t>;</a:t>
            </a:r>
          </a:p>
          <a:p>
            <a:r>
              <a:rPr lang="en-US" altLang="ko-KR" b="1" dirty="0"/>
              <a:t>public static Integer </a:t>
            </a:r>
            <a:r>
              <a:rPr lang="en-US" altLang="ko-KR" b="1" i="1" dirty="0" err="1"/>
              <a:t>restaurantThreshold</a:t>
            </a:r>
            <a:r>
              <a:rPr lang="en-US" altLang="ko-KR" b="1" i="1" dirty="0"/>
              <a:t>;</a:t>
            </a:r>
          </a:p>
          <a:p>
            <a:r>
              <a:rPr lang="en-US" altLang="ko-KR" b="1" dirty="0"/>
              <a:t>public static Integer </a:t>
            </a:r>
            <a:r>
              <a:rPr lang="en-US" altLang="ko-KR" b="1" i="1" dirty="0" err="1"/>
              <a:t>festivalThreshold</a:t>
            </a:r>
            <a:r>
              <a:rPr lang="en-US" altLang="ko-KR" b="1" i="1" dirty="0"/>
              <a:t>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193347" y="1836883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반경내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지역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(</a:t>
            </a: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일수별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)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추출 알고리즘</a:t>
            </a:r>
          </a:p>
        </p:txBody>
      </p:sp>
    </p:spTree>
    <p:extLst>
      <p:ext uri="{BB962C8B-B14F-4D97-AF65-F5344CB8AC3E}">
        <p14:creationId xmlns:p14="http://schemas.microsoft.com/office/powerpoint/2010/main" val="977842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07516" y="2446777"/>
            <a:ext cx="1059484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지명  </a:t>
            </a:r>
            <a:r>
              <a:rPr lang="en-US" altLang="ko-KR" dirty="0"/>
              <a:t>:  </a:t>
            </a:r>
            <a:r>
              <a:rPr lang="ko-KR" altLang="en-US" dirty="0"/>
              <a:t>창원시</a:t>
            </a:r>
            <a:endParaRPr lang="en-US" altLang="ko-KR" dirty="0"/>
          </a:p>
          <a:p>
            <a:r>
              <a:rPr lang="ko-KR" altLang="en-US" dirty="0"/>
              <a:t>관광지후보들  </a:t>
            </a:r>
            <a:r>
              <a:rPr lang="en-US" altLang="ko-KR" dirty="0"/>
              <a:t>:  [</a:t>
            </a:r>
            <a:r>
              <a:rPr lang="ko-KR" altLang="en-US" dirty="0" err="1"/>
              <a:t>대산미술관</a:t>
            </a:r>
            <a:r>
              <a:rPr lang="en-US" altLang="ko-KR" dirty="0"/>
              <a:t>, </a:t>
            </a:r>
            <a:r>
              <a:rPr lang="ko-KR" altLang="en-US" dirty="0" err="1"/>
              <a:t>우곡사</a:t>
            </a:r>
            <a:r>
              <a:rPr lang="en-US" altLang="ko-KR" dirty="0"/>
              <a:t>, … , </a:t>
            </a:r>
            <a:r>
              <a:rPr lang="ko-KR" altLang="en-US" dirty="0" err="1"/>
              <a:t>성주사</a:t>
            </a:r>
            <a:r>
              <a:rPr lang="ko-KR" altLang="en-US" dirty="0"/>
              <a:t> </a:t>
            </a:r>
            <a:r>
              <a:rPr lang="ko-KR" altLang="en-US" dirty="0" err="1"/>
              <a:t>감로왕탱</a:t>
            </a:r>
            <a:r>
              <a:rPr lang="en-US" altLang="ko-KR" dirty="0"/>
              <a:t>, </a:t>
            </a:r>
            <a:r>
              <a:rPr lang="ko-KR" altLang="en-US" dirty="0" err="1"/>
              <a:t>김명윤유품</a:t>
            </a:r>
            <a:r>
              <a:rPr lang="ko-KR" altLang="en-US" dirty="0"/>
              <a:t> 쌍검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음식점후보들  </a:t>
            </a:r>
            <a:r>
              <a:rPr lang="en-US" altLang="ko-KR" dirty="0"/>
              <a:t>:  [</a:t>
            </a:r>
            <a:r>
              <a:rPr lang="ko-KR" altLang="en-US" dirty="0"/>
              <a:t>낙지천하</a:t>
            </a:r>
            <a:r>
              <a:rPr lang="en-US" altLang="ko-KR" dirty="0"/>
              <a:t>, </a:t>
            </a:r>
            <a:r>
              <a:rPr lang="ko-KR" altLang="en-US" dirty="0" err="1"/>
              <a:t>통뼈감자탕북면감계점</a:t>
            </a:r>
            <a:r>
              <a:rPr lang="en-US" altLang="ko-KR" dirty="0"/>
              <a:t>, … , </a:t>
            </a:r>
            <a:r>
              <a:rPr lang="ko-KR" altLang="en-US" dirty="0"/>
              <a:t>현이네 </a:t>
            </a:r>
            <a:r>
              <a:rPr lang="ko-KR" altLang="en-US" dirty="0" err="1"/>
              <a:t>황태집</a:t>
            </a:r>
            <a:r>
              <a:rPr lang="en-US" altLang="ko-KR" dirty="0"/>
              <a:t>, </a:t>
            </a:r>
            <a:r>
              <a:rPr lang="ko-KR" altLang="en-US" dirty="0" err="1"/>
              <a:t>진해농협한우정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축제후보들  </a:t>
            </a:r>
            <a:r>
              <a:rPr lang="en-US" altLang="ko-KR" dirty="0"/>
              <a:t>:  [DIY </a:t>
            </a:r>
            <a:r>
              <a:rPr lang="ko-KR" altLang="en-US" dirty="0" err="1"/>
              <a:t>핸드메이드</a:t>
            </a:r>
            <a:r>
              <a:rPr lang="ko-KR" altLang="en-US" dirty="0"/>
              <a:t> 박람회</a:t>
            </a:r>
            <a:r>
              <a:rPr lang="en-US" altLang="ko-KR" dirty="0"/>
              <a:t>, </a:t>
            </a:r>
            <a:r>
              <a:rPr lang="ko-KR" altLang="en-US" dirty="0"/>
              <a:t>진해 군악의장 페스티벌</a:t>
            </a:r>
            <a:r>
              <a:rPr lang="en-US" altLang="ko-KR" dirty="0"/>
              <a:t>, … , </a:t>
            </a:r>
            <a:r>
              <a:rPr lang="ko-KR" altLang="en-US" dirty="0" err="1"/>
              <a:t>틴틴페스티벌</a:t>
            </a:r>
            <a:r>
              <a:rPr lang="en-US" altLang="ko-KR" dirty="0"/>
              <a:t>, </a:t>
            </a:r>
            <a:r>
              <a:rPr lang="ko-KR" altLang="en-US" dirty="0"/>
              <a:t>창원 단풍거리축전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등과 거리  </a:t>
            </a:r>
            <a:r>
              <a:rPr lang="en-US" altLang="ko-KR" dirty="0"/>
              <a:t>:  1.3425232662457948E-4</a:t>
            </a:r>
          </a:p>
          <a:p>
            <a:endParaRPr lang="en-US" altLang="ko-KR" dirty="0"/>
          </a:p>
          <a:p>
            <a:pPr algn="ctr"/>
            <a:r>
              <a:rPr lang="en-US" altLang="ko-KR" sz="3600" b="1" dirty="0"/>
              <a:t>︙</a:t>
            </a:r>
          </a:p>
          <a:p>
            <a:endParaRPr lang="en-US" altLang="ko-KR" dirty="0"/>
          </a:p>
          <a:p>
            <a:r>
              <a:rPr lang="ko-KR" altLang="en-US" dirty="0"/>
              <a:t>지명  </a:t>
            </a:r>
            <a:r>
              <a:rPr lang="en-US" altLang="ko-KR" dirty="0"/>
              <a:t>:  </a:t>
            </a:r>
            <a:r>
              <a:rPr lang="ko-KR" altLang="en-US" dirty="0"/>
              <a:t>함안군</a:t>
            </a:r>
            <a:endParaRPr lang="en-US" altLang="ko-KR" dirty="0"/>
          </a:p>
          <a:p>
            <a:r>
              <a:rPr lang="ko-KR" altLang="en-US" dirty="0"/>
              <a:t>관광지후보들  </a:t>
            </a:r>
            <a:r>
              <a:rPr lang="en-US" altLang="ko-KR" dirty="0"/>
              <a:t>:  [</a:t>
            </a:r>
            <a:r>
              <a:rPr lang="ko-KR" altLang="en-US" dirty="0" err="1"/>
              <a:t>원효암</a:t>
            </a:r>
            <a:r>
              <a:rPr lang="en-US" altLang="ko-KR" dirty="0"/>
              <a:t>, </a:t>
            </a:r>
            <a:r>
              <a:rPr lang="ko-KR" altLang="en-US" dirty="0" err="1"/>
              <a:t>장춘사</a:t>
            </a:r>
            <a:r>
              <a:rPr lang="en-US" altLang="ko-KR" dirty="0"/>
              <a:t>, … , </a:t>
            </a:r>
            <a:r>
              <a:rPr lang="ko-KR" altLang="en-US" dirty="0" err="1"/>
              <a:t>함안무기리주씨고가</a:t>
            </a:r>
            <a:r>
              <a:rPr lang="en-US" altLang="ko-KR" dirty="0"/>
              <a:t>,  </a:t>
            </a:r>
            <a:r>
              <a:rPr lang="ko-KR" altLang="en-US" dirty="0" err="1"/>
              <a:t>취우정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음식점후보들  </a:t>
            </a:r>
            <a:r>
              <a:rPr lang="en-US" altLang="ko-KR" dirty="0"/>
              <a:t>:  [</a:t>
            </a:r>
            <a:r>
              <a:rPr lang="ko-KR" altLang="en-US" dirty="0" err="1"/>
              <a:t>부경갈비</a:t>
            </a:r>
            <a:r>
              <a:rPr lang="en-US" altLang="ko-KR" dirty="0"/>
              <a:t>, </a:t>
            </a:r>
            <a:r>
              <a:rPr lang="ko-KR" altLang="en-US" dirty="0" err="1"/>
              <a:t>칠서사철박경순냉면</a:t>
            </a:r>
            <a:r>
              <a:rPr lang="en-US" altLang="ko-KR" dirty="0"/>
              <a:t>, … , </a:t>
            </a:r>
            <a:r>
              <a:rPr lang="ko-KR" altLang="en-US" dirty="0"/>
              <a:t>섬마을낙지자연산회</a:t>
            </a:r>
            <a:r>
              <a:rPr lang="en-US" altLang="ko-KR" dirty="0"/>
              <a:t>, </a:t>
            </a:r>
            <a:r>
              <a:rPr lang="ko-KR" altLang="en-US" dirty="0" err="1"/>
              <a:t>풍성한밥상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축제후보들  </a:t>
            </a:r>
            <a:r>
              <a:rPr lang="en-US" altLang="ko-KR" dirty="0"/>
              <a:t>:  []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등과 거리  </a:t>
            </a:r>
            <a:r>
              <a:rPr lang="en-US" altLang="ko-KR" dirty="0"/>
              <a:t>:  21.32611989216877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76596" y="689748"/>
            <a:ext cx="4957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  <a:endParaRPr lang="ko-KR" altLang="en-US" b="1" dirty="0">
              <a:ln w="9525">
                <a:solidFill>
                  <a:schemeClr val="tx1"/>
                </a:solidFill>
              </a:ln>
              <a:latin typeface="a인사동"/>
              <a:ea typeface="a인사동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193347" y="1971173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반경내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지역 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8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개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(5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개시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,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3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개군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)</a:t>
            </a:r>
            <a:endParaRPr lang="ko-KR" altLang="en-US" sz="6100" b="1" dirty="0">
              <a:solidFill>
                <a:schemeClr val="bg1"/>
              </a:solidFill>
              <a:latin typeface="a인사동"/>
              <a:ea typeface="a인사동"/>
            </a:endParaRPr>
          </a:p>
        </p:txBody>
      </p:sp>
    </p:spTree>
    <p:extLst>
      <p:ext uri="{BB962C8B-B14F-4D97-AF65-F5344CB8AC3E}">
        <p14:creationId xmlns:p14="http://schemas.microsoft.com/office/powerpoint/2010/main" val="2982314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29056" y="2878129"/>
            <a:ext cx="105338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Map.Entry</a:t>
            </a:r>
            <a:r>
              <a:rPr lang="en-US" altLang="ko-KR" dirty="0"/>
              <a:t>&lt;String, </a:t>
            </a:r>
            <a:r>
              <a:rPr lang="en-US" altLang="ko-KR" dirty="0" err="1"/>
              <a:t>GeoInfo</a:t>
            </a:r>
            <a:r>
              <a:rPr lang="en-US" altLang="ko-KR" dirty="0"/>
              <a:t>&gt; </a:t>
            </a:r>
            <a:r>
              <a:rPr lang="en-US" altLang="ko-KR" dirty="0" err="1"/>
              <a:t>bottomGeo</a:t>
            </a:r>
            <a:r>
              <a:rPr lang="en-US" altLang="ko-KR" dirty="0"/>
              <a:t> = </a:t>
            </a:r>
            <a:r>
              <a:rPr lang="en-US" altLang="ko-KR" dirty="0" err="1"/>
              <a:t>sortedGeos.get</a:t>
            </a:r>
            <a:r>
              <a:rPr lang="en-US" altLang="ko-KR" dirty="0"/>
              <a:t>(</a:t>
            </a:r>
            <a:r>
              <a:rPr lang="en-US" altLang="ko-KR" dirty="0" err="1"/>
              <a:t>sortedGeos.size</a:t>
            </a:r>
            <a:r>
              <a:rPr lang="en-US" altLang="ko-KR" dirty="0"/>
              <a:t>() - 1);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ArrayList</a:t>
            </a:r>
            <a:r>
              <a:rPr lang="en-US" altLang="ko-KR" dirty="0"/>
              <a:t>&lt;</a:t>
            </a:r>
            <a:r>
              <a:rPr lang="en-US" altLang="ko-KR" dirty="0" err="1"/>
              <a:t>Map.Entry</a:t>
            </a:r>
            <a:r>
              <a:rPr lang="en-US" altLang="ko-KR" dirty="0"/>
              <a:t>&lt;String, </a:t>
            </a:r>
            <a:r>
              <a:rPr lang="en-US" altLang="ko-KR" dirty="0" err="1"/>
              <a:t>GeoInfo</a:t>
            </a:r>
            <a:r>
              <a:rPr lang="en-US" altLang="ko-KR" dirty="0"/>
              <a:t>&gt;&gt; </a:t>
            </a:r>
            <a:r>
              <a:rPr lang="en-US" altLang="ko-KR" dirty="0" err="1"/>
              <a:t>bottomGeos</a:t>
            </a:r>
            <a:r>
              <a:rPr lang="en-US" altLang="ko-KR" dirty="0"/>
              <a:t> = </a:t>
            </a:r>
            <a:r>
              <a:rPr lang="en-US" altLang="ko-KR" b="1" dirty="0"/>
              <a:t>new </a:t>
            </a:r>
            <a:r>
              <a:rPr lang="en-US" altLang="ko-KR" b="1" dirty="0" err="1"/>
              <a:t>ArrayList</a:t>
            </a:r>
            <a:r>
              <a:rPr lang="en-US" altLang="ko-KR" b="1" dirty="0"/>
              <a:t>&lt;&gt;();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bottomGeos.add</a:t>
            </a:r>
            <a:r>
              <a:rPr lang="en-US" altLang="ko-KR" dirty="0"/>
              <a:t>(</a:t>
            </a:r>
            <a:r>
              <a:rPr lang="en-US" altLang="ko-KR" dirty="0" err="1"/>
              <a:t>bottomGeo</a:t>
            </a:r>
            <a:r>
              <a:rPr lang="en-US" altLang="ko-KR" dirty="0"/>
              <a:t>);</a:t>
            </a:r>
          </a:p>
          <a:p>
            <a:endParaRPr lang="ko-KR" altLang="en-US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지명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bottomGeo.getValue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geoName</a:t>
            </a:r>
            <a:r>
              <a:rPr lang="en-US" altLang="ko-KR" b="1" i="1" dirty="0"/>
              <a:t>);</a:t>
            </a:r>
          </a:p>
          <a:p>
            <a:r>
              <a:rPr lang="en-US" altLang="ko-KR" b="1" i="1" dirty="0"/>
              <a:t> </a:t>
            </a:r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관광지후보들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bottomGeo.getValue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locationList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음식점후보들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bottomGeo.getValue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restaurantList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축제후보들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bottomGeo.getValue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festivalList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지역점수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bottomGeo.getValue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geoScore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("1</a:t>
            </a:r>
            <a:r>
              <a:rPr lang="ko-KR" altLang="en-US" b="1" i="1" dirty="0"/>
              <a:t>등과 거리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bottomGeo.getValue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distanceToTopGeo</a:t>
            </a:r>
            <a:r>
              <a:rPr lang="en-US" altLang="ko-KR" b="1" i="1" dirty="0"/>
              <a:t>);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499616" y="2106493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Bottom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지역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(</a:t>
            </a: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반경내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꼴등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)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알고리즘</a:t>
            </a:r>
          </a:p>
        </p:txBody>
      </p:sp>
    </p:spTree>
    <p:extLst>
      <p:ext uri="{BB962C8B-B14F-4D97-AF65-F5344CB8AC3E}">
        <p14:creationId xmlns:p14="http://schemas.microsoft.com/office/powerpoint/2010/main" val="3600428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97152" y="2640747"/>
            <a:ext cx="105948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지명  </a:t>
            </a:r>
            <a:r>
              <a:rPr lang="en-US" altLang="ko-KR" dirty="0"/>
              <a:t>:  </a:t>
            </a:r>
            <a:r>
              <a:rPr lang="ko-KR" altLang="en-US" dirty="0"/>
              <a:t>함안군</a:t>
            </a:r>
            <a:endParaRPr lang="en-US" altLang="ko-KR" dirty="0"/>
          </a:p>
          <a:p>
            <a:r>
              <a:rPr lang="ko-KR" altLang="en-US" dirty="0"/>
              <a:t>관광지후보들  </a:t>
            </a:r>
            <a:r>
              <a:rPr lang="en-US" altLang="ko-KR" dirty="0"/>
              <a:t>:  [</a:t>
            </a:r>
            <a:r>
              <a:rPr lang="ko-KR" altLang="en-US" dirty="0" err="1"/>
              <a:t>원효암</a:t>
            </a:r>
            <a:r>
              <a:rPr lang="en-US" altLang="ko-KR" dirty="0"/>
              <a:t>, </a:t>
            </a:r>
            <a:r>
              <a:rPr lang="ko-KR" altLang="en-US" dirty="0" err="1"/>
              <a:t>장춘사</a:t>
            </a:r>
            <a:r>
              <a:rPr lang="en-US" altLang="ko-KR" dirty="0"/>
              <a:t>, … , </a:t>
            </a:r>
            <a:r>
              <a:rPr lang="ko-KR" altLang="en-US" dirty="0" err="1"/>
              <a:t>함안무기리주씨고가</a:t>
            </a:r>
            <a:r>
              <a:rPr lang="en-US" altLang="ko-KR" dirty="0"/>
              <a:t>,  </a:t>
            </a:r>
            <a:r>
              <a:rPr lang="ko-KR" altLang="en-US" dirty="0" err="1"/>
              <a:t>취우정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음식점후보들  </a:t>
            </a:r>
            <a:r>
              <a:rPr lang="en-US" altLang="ko-KR" dirty="0"/>
              <a:t>:  [</a:t>
            </a:r>
            <a:r>
              <a:rPr lang="ko-KR" altLang="en-US" dirty="0" err="1"/>
              <a:t>부경갈비</a:t>
            </a:r>
            <a:r>
              <a:rPr lang="en-US" altLang="ko-KR" dirty="0"/>
              <a:t>, </a:t>
            </a:r>
            <a:r>
              <a:rPr lang="ko-KR" altLang="en-US" dirty="0" err="1"/>
              <a:t>칠서사철박경순냉면</a:t>
            </a:r>
            <a:r>
              <a:rPr lang="en-US" altLang="ko-KR" dirty="0"/>
              <a:t>, … , </a:t>
            </a:r>
            <a:r>
              <a:rPr lang="ko-KR" altLang="en-US" dirty="0"/>
              <a:t>섬마을낙지자연산회</a:t>
            </a:r>
            <a:r>
              <a:rPr lang="en-US" altLang="ko-KR" dirty="0"/>
              <a:t>, </a:t>
            </a:r>
            <a:r>
              <a:rPr lang="ko-KR" altLang="en-US" dirty="0" err="1"/>
              <a:t>풍성한밥상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축제후보들  </a:t>
            </a:r>
            <a:r>
              <a:rPr lang="en-US" altLang="ko-KR" dirty="0"/>
              <a:t>:  []</a:t>
            </a:r>
          </a:p>
          <a:p>
            <a:r>
              <a:rPr lang="ko-KR" altLang="en-US" dirty="0"/>
              <a:t>지역점수  </a:t>
            </a:r>
            <a:r>
              <a:rPr lang="en-US" altLang="ko-KR" dirty="0"/>
              <a:t>:  0.01883601407765116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등과 거리  </a:t>
            </a:r>
            <a:r>
              <a:rPr lang="en-US" altLang="ko-KR" dirty="0"/>
              <a:t>:  21.32611989216877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76596" y="689748"/>
            <a:ext cx="4957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  <a:endParaRPr lang="ko-KR" altLang="en-US" b="1" dirty="0">
              <a:ln w="9525">
                <a:solidFill>
                  <a:schemeClr val="tx1"/>
                </a:solidFill>
              </a:ln>
              <a:latin typeface="a인사동"/>
              <a:ea typeface="a인사동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658112" y="2253827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인기없는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지역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(</a:t>
            </a: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반경내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꼴등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)</a:t>
            </a:r>
            <a:endParaRPr lang="ko-KR" altLang="en-US" sz="6100" b="1" dirty="0">
              <a:solidFill>
                <a:schemeClr val="bg1"/>
              </a:solidFill>
              <a:latin typeface="a인사동"/>
              <a:ea typeface="a인사동"/>
            </a:endParaRPr>
          </a:p>
        </p:txBody>
      </p:sp>
    </p:spTree>
    <p:extLst>
      <p:ext uri="{BB962C8B-B14F-4D97-AF65-F5344CB8AC3E}">
        <p14:creationId xmlns:p14="http://schemas.microsoft.com/office/powerpoint/2010/main" val="26243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4890" y="921816"/>
            <a:ext cx="7433516" cy="1324800"/>
          </a:xfr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defRPr lang="ko-KR" altLang="en-US"/>
            </a:pP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1.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사업 프로젝트 현황</a:t>
            </a:r>
          </a:p>
        </p:txBody>
      </p:sp>
      <p:sp>
        <p:nvSpPr>
          <p:cNvPr id="5" name="제목 1"/>
          <p:cNvSpPr/>
          <p:nvPr/>
        </p:nvSpPr>
        <p:spPr>
          <a:xfrm>
            <a:off x="477671" y="3336181"/>
            <a:ext cx="10549719" cy="194550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20000"/>
          </a:bodyPr>
          <a:lstStyle/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kumimoji="0" lang="en-US" altLang="ko-KR" sz="4000" b="1" i="0" u="none" strike="noStrike" kern="1200" cap="none" normalizeH="0" dirty="0">
                <a:solidFill>
                  <a:schemeClr val="tx1"/>
                </a:solidFill>
                <a:latin typeface="a인사동"/>
                <a:ea typeface="a인사동"/>
                <a:cs typeface="+mj-cs"/>
              </a:rPr>
              <a:t>1.</a:t>
            </a:r>
            <a:r>
              <a:rPr kumimoji="0" lang="ko-KR" altLang="en-US" sz="4000" b="1" i="0" u="none" strike="noStrike" kern="1200" cap="none" normalizeH="0" dirty="0">
                <a:solidFill>
                  <a:schemeClr val="tx1"/>
                </a:solidFill>
                <a:latin typeface="a인사동"/>
                <a:ea typeface="a인사동"/>
                <a:cs typeface="+mj-cs"/>
              </a:rPr>
              <a:t>일반현황</a:t>
            </a:r>
            <a:endParaRPr kumimoji="0" lang="en-US" altLang="ko-KR" sz="4000" b="1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endParaRPr lang="en-US" altLang="ko-KR" sz="4000" b="1" dirty="0">
              <a:latin typeface="a인사동"/>
              <a:ea typeface="a인사동"/>
              <a:cs typeface="+mj-cs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b="1" dirty="0">
                <a:latin typeface="a인사동"/>
                <a:ea typeface="a인사동"/>
                <a:cs typeface="+mj-cs"/>
              </a:rPr>
              <a:t>2.</a:t>
            </a:r>
            <a:r>
              <a:rPr lang="ko-KR" altLang="en-US" sz="4000" b="1" dirty="0">
                <a:latin typeface="a인사동"/>
                <a:ea typeface="a인사동"/>
                <a:cs typeface="+mj-cs"/>
              </a:rPr>
              <a:t>프로젝트 배경</a:t>
            </a:r>
            <a:endParaRPr lang="en-US" altLang="ko-KR" sz="4000" b="1" dirty="0">
              <a:latin typeface="a인사동"/>
              <a:ea typeface="a인사동"/>
              <a:cs typeface="+mj-cs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endParaRPr lang="en-US" altLang="ko-KR" sz="4000" b="1" dirty="0">
              <a:latin typeface="a인사동"/>
              <a:ea typeface="a인사동"/>
              <a:cs typeface="+mj-cs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b="1" dirty="0">
                <a:latin typeface="a인사동"/>
                <a:ea typeface="a인사동"/>
                <a:cs typeface="+mj-cs"/>
              </a:rPr>
              <a:t>3. </a:t>
            </a:r>
            <a:r>
              <a:rPr lang="ko-KR" altLang="en-US" sz="4000" b="1" dirty="0">
                <a:latin typeface="a인사동"/>
                <a:ea typeface="a인사동"/>
                <a:cs typeface="+mj-cs"/>
              </a:rPr>
              <a:t>프로젝트 기대효과</a:t>
            </a:r>
            <a:endParaRPr kumimoji="0" lang="ko-KR" altLang="en-US" sz="2000" i="0" u="none" strike="noStrike" kern="1200" cap="none" normalizeH="0" dirty="0">
              <a:solidFill>
                <a:schemeClr val="tx1"/>
              </a:solidFill>
              <a:latin typeface="a인사동"/>
              <a:ea typeface="a인사동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193649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99616" y="2765007"/>
            <a:ext cx="105338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GeoSelectionAlgorithm</a:t>
            </a:r>
            <a:r>
              <a:rPr lang="en-US" altLang="ko-KR" dirty="0"/>
              <a:t> </a:t>
            </a:r>
            <a:r>
              <a:rPr lang="en-US" altLang="ko-KR" dirty="0" err="1"/>
              <a:t>gsa</a:t>
            </a:r>
            <a:r>
              <a:rPr lang="en-US" altLang="ko-KR" dirty="0"/>
              <a:t> = </a:t>
            </a:r>
            <a:r>
              <a:rPr lang="en-US" altLang="ko-KR" b="1" dirty="0"/>
              <a:t>new </a:t>
            </a:r>
            <a:r>
              <a:rPr lang="en-US" altLang="ko-KR" b="1" dirty="0" err="1"/>
              <a:t>GeoSelectionAlgorithm</a:t>
            </a:r>
            <a:r>
              <a:rPr lang="en-US" altLang="ko-KR" b="1" dirty="0"/>
              <a:t>();</a:t>
            </a:r>
          </a:p>
          <a:p>
            <a:r>
              <a:rPr lang="en-US" altLang="ko-KR" dirty="0" err="1"/>
              <a:t>ArrayList</a:t>
            </a:r>
            <a:r>
              <a:rPr lang="en-US" altLang="ko-KR" dirty="0"/>
              <a:t>&lt;</a:t>
            </a:r>
            <a:r>
              <a:rPr lang="en-US" altLang="ko-KR" dirty="0" err="1"/>
              <a:t>Map.Entry</a:t>
            </a:r>
            <a:r>
              <a:rPr lang="en-US" altLang="ko-KR" dirty="0"/>
              <a:t>&lt;String, </a:t>
            </a:r>
            <a:r>
              <a:rPr lang="en-US" altLang="ko-KR" dirty="0" err="1"/>
              <a:t>GeoInfo</a:t>
            </a:r>
            <a:r>
              <a:rPr lang="en-US" altLang="ko-KR" dirty="0"/>
              <a:t>&gt;&gt; </a:t>
            </a:r>
            <a:r>
              <a:rPr lang="en-US" altLang="ko-KR" dirty="0" err="1"/>
              <a:t>topGeos</a:t>
            </a:r>
            <a:r>
              <a:rPr lang="en-US" altLang="ko-KR" dirty="0"/>
              <a:t> = </a:t>
            </a:r>
            <a:r>
              <a:rPr lang="en-US" altLang="ko-KR" dirty="0" err="1"/>
              <a:t>gsa.selectTopGeos</a:t>
            </a:r>
            <a:r>
              <a:rPr lang="en-US" altLang="ko-KR" dirty="0"/>
              <a:t>(</a:t>
            </a:r>
            <a:r>
              <a:rPr lang="en-US" altLang="ko-KR" dirty="0" err="1"/>
              <a:t>sortedGeos</a:t>
            </a:r>
            <a:r>
              <a:rPr lang="en-US" altLang="ko-KR" dirty="0"/>
              <a:t>, </a:t>
            </a:r>
            <a:r>
              <a:rPr lang="en-US" altLang="ko-KR" dirty="0" err="1"/>
              <a:t>tourDays</a:t>
            </a:r>
            <a:r>
              <a:rPr lang="en-US" altLang="ko-KR" dirty="0"/>
              <a:t>);</a:t>
            </a:r>
          </a:p>
          <a:p>
            <a:r>
              <a:rPr lang="en-US" altLang="ko-KR" dirty="0" err="1"/>
              <a:t>topGeos.addAll</a:t>
            </a:r>
            <a:r>
              <a:rPr lang="en-US" altLang="ko-KR" dirty="0"/>
              <a:t>(</a:t>
            </a:r>
            <a:r>
              <a:rPr lang="en-US" altLang="ko-KR" dirty="0" err="1"/>
              <a:t>gsa.selectTopGeos</a:t>
            </a:r>
            <a:r>
              <a:rPr lang="en-US" altLang="ko-KR" dirty="0"/>
              <a:t>(</a:t>
            </a:r>
            <a:r>
              <a:rPr lang="en-US" altLang="ko-KR" dirty="0" err="1"/>
              <a:t>bottomGeos</a:t>
            </a:r>
            <a:r>
              <a:rPr lang="en-US" altLang="ko-KR" dirty="0"/>
              <a:t>, 1));</a:t>
            </a:r>
          </a:p>
          <a:p>
            <a:endParaRPr lang="ko-KR" altLang="en-US" dirty="0"/>
          </a:p>
          <a:p>
            <a:r>
              <a:rPr lang="en-US" altLang="ko-KR" b="1" dirty="0"/>
              <a:t>for(</a:t>
            </a:r>
            <a:r>
              <a:rPr lang="en-US" altLang="ko-KR" b="1" dirty="0" err="1"/>
              <a:t>Map.Entry</a:t>
            </a:r>
            <a:r>
              <a:rPr lang="en-US" altLang="ko-KR" b="1" dirty="0"/>
              <a:t>&lt;String, </a:t>
            </a:r>
            <a:r>
              <a:rPr lang="en-US" altLang="ko-KR" b="1" dirty="0" err="1"/>
              <a:t>GeoInfo</a:t>
            </a:r>
            <a:r>
              <a:rPr lang="en-US" altLang="ko-KR" b="1" dirty="0"/>
              <a:t>&gt; </a:t>
            </a:r>
            <a:r>
              <a:rPr lang="en-US" altLang="ko-KR" b="1" dirty="0" err="1"/>
              <a:t>topGeo</a:t>
            </a:r>
            <a:r>
              <a:rPr lang="en-US" altLang="ko-KR" b="1" dirty="0"/>
              <a:t> : </a:t>
            </a:r>
            <a:r>
              <a:rPr lang="en-US" altLang="ko-KR" b="1" dirty="0" err="1"/>
              <a:t>topGeos</a:t>
            </a:r>
            <a:r>
              <a:rPr lang="en-US" altLang="ko-KR" b="1" dirty="0"/>
              <a:t>) {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음식점정보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topGeo.getValue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subRestaurantRankList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축제정보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topGeo.getValue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subFestivalRankList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관광지정보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topGeo.getValue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subLocationRankList</a:t>
            </a:r>
            <a:r>
              <a:rPr lang="en-US" altLang="ko-KR" b="1" i="1" dirty="0"/>
              <a:t>);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658112" y="2408151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점수 부여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(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빈도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)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알고리즘</a:t>
            </a:r>
          </a:p>
        </p:txBody>
      </p:sp>
    </p:spTree>
    <p:extLst>
      <p:ext uri="{BB962C8B-B14F-4D97-AF65-F5344CB8AC3E}">
        <p14:creationId xmlns:p14="http://schemas.microsoft.com/office/powerpoint/2010/main" val="1134393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59050"/>
            <a:ext cx="60350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b="1" dirty="0"/>
              <a:t>public class </a:t>
            </a:r>
            <a:r>
              <a:rPr lang="en-US" altLang="ko-KR" sz="1200" b="1" dirty="0" err="1"/>
              <a:t>GeoSelectionAlgorithm</a:t>
            </a:r>
            <a:r>
              <a:rPr lang="en-US" altLang="ko-KR" sz="1200" b="1" dirty="0"/>
              <a:t> {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public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&gt;&gt; </a:t>
            </a:r>
            <a:r>
              <a:rPr lang="en-US" altLang="ko-KR" sz="1200" b="1" dirty="0" err="1"/>
              <a:t>selectTopGeos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&gt;&gt; </a:t>
            </a:r>
            <a:r>
              <a:rPr lang="en-US" altLang="ko-KR" sz="1200" b="1" dirty="0" err="1"/>
              <a:t>sortedGeos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tourDays</a:t>
            </a:r>
            <a:r>
              <a:rPr lang="en-US" altLang="ko-KR" sz="1200" b="1" dirty="0"/>
              <a:t>) {</a:t>
            </a:r>
          </a:p>
          <a:p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geoCount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getGeoCount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tourDays</a:t>
            </a:r>
            <a:r>
              <a:rPr lang="en-US" altLang="ko-KR" sz="1200" b="1" dirty="0"/>
              <a:t>);</a:t>
            </a:r>
          </a:p>
          <a:p>
            <a:endParaRPr lang="ko-KR" altLang="en-US" sz="1200" dirty="0"/>
          </a:p>
          <a:p>
            <a:r>
              <a:rPr lang="en-US" altLang="ko-KR" sz="1200" dirty="0" err="1"/>
              <a:t>ArrayList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Map.Entry</a:t>
            </a:r>
            <a:r>
              <a:rPr lang="en-US" altLang="ko-KR" sz="1200" dirty="0"/>
              <a:t>&lt;String, </a:t>
            </a:r>
            <a:r>
              <a:rPr lang="en-US" altLang="ko-KR" sz="1200" dirty="0" err="1"/>
              <a:t>GeoInfo</a:t>
            </a:r>
            <a:r>
              <a:rPr lang="en-US" altLang="ko-KR" sz="1200" dirty="0"/>
              <a:t>&gt;&gt; </a:t>
            </a:r>
            <a:r>
              <a:rPr lang="en-US" altLang="ko-KR" sz="1200" dirty="0" err="1"/>
              <a:t>topGeos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&gt;&gt;(</a:t>
            </a:r>
            <a:r>
              <a:rPr lang="en-US" altLang="ko-KR" sz="1200" b="1" dirty="0" err="1"/>
              <a:t>sortedGeos</a:t>
            </a:r>
            <a:r>
              <a:rPr lang="en-US" altLang="ko-KR" sz="1200" b="1" dirty="0"/>
              <a:t>);</a:t>
            </a:r>
          </a:p>
          <a:p>
            <a:endParaRPr lang="ko-KR" altLang="en-US" sz="1200" dirty="0"/>
          </a:p>
          <a:p>
            <a:r>
              <a:rPr lang="en-US" altLang="ko-KR" sz="1200" dirty="0"/>
              <a:t>Iterator&lt;</a:t>
            </a:r>
            <a:r>
              <a:rPr lang="en-US" altLang="ko-KR" sz="1200" dirty="0" err="1"/>
              <a:t>Map.Entry</a:t>
            </a:r>
            <a:r>
              <a:rPr lang="en-US" altLang="ko-KR" sz="1200" dirty="0"/>
              <a:t>&lt;String, </a:t>
            </a:r>
            <a:r>
              <a:rPr lang="en-US" altLang="ko-KR" sz="1200" dirty="0" err="1"/>
              <a:t>GeoInfo</a:t>
            </a:r>
            <a:r>
              <a:rPr lang="en-US" altLang="ko-KR" sz="1200" dirty="0"/>
              <a:t>&gt;&gt; </a:t>
            </a:r>
            <a:r>
              <a:rPr lang="en-US" altLang="ko-KR" sz="1200" dirty="0" err="1"/>
              <a:t>iter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topGeos.iterator</a:t>
            </a:r>
            <a:r>
              <a:rPr lang="en-US" altLang="ko-KR" sz="1200" dirty="0"/>
              <a:t>();</a:t>
            </a:r>
          </a:p>
          <a:p>
            <a:r>
              <a:rPr lang="en-US" altLang="ko-KR" sz="1200" b="1" dirty="0"/>
              <a:t>while(</a:t>
            </a:r>
            <a:r>
              <a:rPr lang="en-US" altLang="ko-KR" sz="1200" b="1" dirty="0" err="1"/>
              <a:t>iter.hasNext</a:t>
            </a:r>
            <a:r>
              <a:rPr lang="en-US" altLang="ko-KR" sz="1200" b="1" dirty="0"/>
              <a:t>()) {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if(</a:t>
            </a:r>
            <a:r>
              <a:rPr lang="en-US" altLang="ko-KR" sz="1200" b="1" dirty="0" err="1"/>
              <a:t>geoCount</a:t>
            </a:r>
            <a:r>
              <a:rPr lang="en-US" altLang="ko-KR" sz="1200" b="1" dirty="0"/>
              <a:t>==0) {</a:t>
            </a:r>
          </a:p>
          <a:p>
            <a:r>
              <a:rPr lang="en-US" altLang="ko-KR" sz="1200" dirty="0" err="1"/>
              <a:t>iter.next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err="1"/>
              <a:t>iter.remove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}</a:t>
            </a:r>
            <a:r>
              <a:rPr lang="en-US" altLang="ko-KR" sz="1200" b="1" dirty="0"/>
              <a:t>else {</a:t>
            </a:r>
          </a:p>
          <a:p>
            <a:r>
              <a:rPr lang="en-US" altLang="ko-KR" sz="1200" dirty="0" err="1"/>
              <a:t>geoCount</a:t>
            </a:r>
            <a:r>
              <a:rPr lang="en-US" altLang="ko-KR" sz="1200" dirty="0"/>
              <a:t>--;</a:t>
            </a:r>
          </a:p>
          <a:p>
            <a:r>
              <a:rPr lang="en-US" altLang="ko-KR" sz="1200" dirty="0" err="1"/>
              <a:t>addInfo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iter.next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getValue</a:t>
            </a:r>
            <a:r>
              <a:rPr lang="en-US" altLang="ko-KR" sz="1200" dirty="0"/>
              <a:t>());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return </a:t>
            </a:r>
            <a:r>
              <a:rPr lang="en-US" altLang="ko-KR" sz="1200" b="1" dirty="0" err="1"/>
              <a:t>topGeos</a:t>
            </a:r>
            <a:r>
              <a:rPr lang="en-US" altLang="ko-KR" sz="1200" b="1" dirty="0"/>
              <a:t>;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8496" y="1002194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점수부여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(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빈도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)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알고리즘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56960" y="1356473"/>
            <a:ext cx="60350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r>
              <a:rPr lang="en-US" altLang="ko-KR" sz="1200" b="1" dirty="0"/>
              <a:t>private void </a:t>
            </a:r>
            <a:r>
              <a:rPr lang="en-US" altLang="ko-KR" sz="1200" b="1" dirty="0" err="1"/>
              <a:t>addInfo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geoInfo</a:t>
            </a:r>
            <a:r>
              <a:rPr lang="en-US" altLang="ko-KR" sz="1200" b="1" dirty="0"/>
              <a:t>) {</a:t>
            </a:r>
          </a:p>
          <a:p>
            <a:r>
              <a:rPr lang="en-US" altLang="ko-KR" sz="1200" b="1" dirty="0"/>
              <a:t>for(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Double&gt; </a:t>
            </a:r>
            <a:r>
              <a:rPr lang="en-US" altLang="ko-KR" sz="1200" b="1" dirty="0" err="1"/>
              <a:t>locationInfo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configurations.Config.</a:t>
            </a:r>
            <a:r>
              <a:rPr lang="en-US" altLang="ko-KR" sz="1200" b="1" i="1" dirty="0" err="1"/>
              <a:t>locationRankList</a:t>
            </a:r>
            <a:r>
              <a:rPr lang="en-US" altLang="ko-KR" sz="1200" b="1" i="1" dirty="0"/>
              <a:t>) {</a:t>
            </a:r>
          </a:p>
          <a:p>
            <a:r>
              <a:rPr lang="en-US" altLang="ko-KR" sz="1200" b="1" dirty="0"/>
              <a:t>if(</a:t>
            </a:r>
            <a:r>
              <a:rPr lang="en-US" altLang="ko-KR" sz="1200" b="1" dirty="0" err="1"/>
              <a:t>geoInfo.locationList.contains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locationInfo.getKey</a:t>
            </a:r>
            <a:r>
              <a:rPr lang="en-US" altLang="ko-KR" sz="1200" b="1" dirty="0"/>
              <a:t>())) {</a:t>
            </a:r>
          </a:p>
          <a:p>
            <a:r>
              <a:rPr lang="en-US" altLang="ko-KR" sz="1200" dirty="0" err="1"/>
              <a:t>geoInfo.subLocationRankList.add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locationInfo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for(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Double&gt; </a:t>
            </a:r>
            <a:r>
              <a:rPr lang="en-US" altLang="ko-KR" sz="1200" b="1" dirty="0" err="1"/>
              <a:t>restaurantInfo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configurations.Config.</a:t>
            </a:r>
            <a:r>
              <a:rPr lang="en-US" altLang="ko-KR" sz="1200" b="1" i="1" dirty="0" err="1"/>
              <a:t>restaurantRankList</a:t>
            </a:r>
            <a:r>
              <a:rPr lang="en-US" altLang="ko-KR" sz="1200" b="1" i="1" dirty="0"/>
              <a:t>) {</a:t>
            </a:r>
          </a:p>
          <a:p>
            <a:r>
              <a:rPr lang="en-US" altLang="ko-KR" sz="1200" b="1" dirty="0"/>
              <a:t>if(</a:t>
            </a:r>
            <a:r>
              <a:rPr lang="en-US" altLang="ko-KR" sz="1200" b="1" dirty="0" err="1"/>
              <a:t>geoInfo.restaurantList.contains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restaurantInfo.getKey</a:t>
            </a:r>
            <a:r>
              <a:rPr lang="en-US" altLang="ko-KR" sz="1200" b="1" dirty="0"/>
              <a:t>())) {</a:t>
            </a:r>
          </a:p>
          <a:p>
            <a:r>
              <a:rPr lang="en-US" altLang="ko-KR" sz="1200" dirty="0" err="1"/>
              <a:t>geoInfo.subRestaurantRankList.add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restaurantInfo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for(</a:t>
            </a:r>
            <a:r>
              <a:rPr lang="en-US" altLang="ko-KR" sz="1200" b="1" dirty="0" err="1"/>
              <a:t>Map.Entry</a:t>
            </a:r>
            <a:r>
              <a:rPr lang="en-US" altLang="ko-KR" sz="1200" b="1" dirty="0"/>
              <a:t>&lt;String, Double&gt; </a:t>
            </a:r>
            <a:r>
              <a:rPr lang="en-US" altLang="ko-KR" sz="1200" b="1" dirty="0" err="1"/>
              <a:t>locationInfo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configurations.Config.</a:t>
            </a:r>
            <a:r>
              <a:rPr lang="en-US" altLang="ko-KR" sz="1200" b="1" i="1" dirty="0" err="1"/>
              <a:t>festivalRankList</a:t>
            </a:r>
            <a:r>
              <a:rPr lang="en-US" altLang="ko-KR" sz="1200" b="1" i="1" dirty="0"/>
              <a:t>) {</a:t>
            </a:r>
          </a:p>
          <a:p>
            <a:r>
              <a:rPr lang="en-US" altLang="ko-KR" sz="1200" b="1" dirty="0"/>
              <a:t>if(</a:t>
            </a:r>
            <a:r>
              <a:rPr lang="en-US" altLang="ko-KR" sz="1200" b="1" dirty="0" err="1"/>
              <a:t>geoInfo.festivalList.contains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locationInfo.getKey</a:t>
            </a:r>
            <a:r>
              <a:rPr lang="en-US" altLang="ko-KR" sz="1200" b="1" dirty="0"/>
              <a:t>())) {</a:t>
            </a:r>
          </a:p>
          <a:p>
            <a:r>
              <a:rPr lang="en-US" altLang="ko-KR" sz="1200" dirty="0" err="1"/>
              <a:t>geoInfo.subFestivalRankList.add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locationInfo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getGeoCount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tourDays</a:t>
            </a:r>
            <a:r>
              <a:rPr lang="en-US" altLang="ko-KR" sz="1200" b="1" dirty="0"/>
              <a:t>) {</a:t>
            </a:r>
          </a:p>
          <a:p>
            <a:r>
              <a:rPr lang="en-US" altLang="ko-KR" sz="1200" b="1" dirty="0"/>
              <a:t>return </a:t>
            </a:r>
            <a:r>
              <a:rPr lang="en-US" altLang="ko-KR" sz="1200" b="1" dirty="0" err="1"/>
              <a:t>tourDays</a:t>
            </a:r>
            <a:r>
              <a:rPr lang="en-US" altLang="ko-KR" sz="1200" b="1" dirty="0"/>
              <a:t>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47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93347" y="2640747"/>
            <a:ext cx="1099865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지명  </a:t>
            </a:r>
            <a:r>
              <a:rPr lang="en-US" altLang="ko-KR" dirty="0"/>
              <a:t>:  </a:t>
            </a:r>
            <a:r>
              <a:rPr lang="ko-KR" altLang="en-US" dirty="0"/>
              <a:t>창원시</a:t>
            </a:r>
            <a:endParaRPr lang="en-US" altLang="ko-KR" dirty="0"/>
          </a:p>
          <a:p>
            <a:r>
              <a:rPr lang="ko-KR" altLang="en-US" dirty="0"/>
              <a:t>음식점정보  </a:t>
            </a:r>
            <a:r>
              <a:rPr lang="en-US" altLang="ko-KR" dirty="0"/>
              <a:t>:  [</a:t>
            </a:r>
            <a:r>
              <a:rPr lang="ko-KR" altLang="en-US" dirty="0" err="1"/>
              <a:t>만다린</a:t>
            </a:r>
            <a:r>
              <a:rPr lang="en-US" altLang="ko-KR" dirty="0"/>
              <a:t>=0.03388189738625363, … , </a:t>
            </a:r>
            <a:r>
              <a:rPr lang="ko-KR" altLang="en-US" dirty="0" err="1"/>
              <a:t>펄쩍한우</a:t>
            </a:r>
            <a:r>
              <a:rPr lang="en-US" altLang="ko-KR" dirty="0"/>
              <a:t>=2.420135527589545E-4]</a:t>
            </a:r>
          </a:p>
          <a:p>
            <a:r>
              <a:rPr lang="ko-KR" altLang="en-US" dirty="0"/>
              <a:t>축제정보  </a:t>
            </a:r>
            <a:r>
              <a:rPr lang="en-US" altLang="ko-KR" dirty="0"/>
              <a:t>:  [</a:t>
            </a:r>
            <a:r>
              <a:rPr lang="ko-KR" altLang="en-US" dirty="0" err="1"/>
              <a:t>진해군항제</a:t>
            </a:r>
            <a:r>
              <a:rPr lang="en-US" altLang="ko-KR" dirty="0"/>
              <a:t>=0.2262357414448669, … , </a:t>
            </a:r>
            <a:r>
              <a:rPr lang="ko-KR" altLang="en-US" dirty="0"/>
              <a:t>진해시립박물관</a:t>
            </a:r>
            <a:r>
              <a:rPr lang="en-US" altLang="ko-KR" dirty="0"/>
              <a:t>=8.16906701085669E-6]</a:t>
            </a:r>
          </a:p>
          <a:p>
            <a:r>
              <a:rPr lang="ko-KR" altLang="en-US" dirty="0"/>
              <a:t>관광지정보  </a:t>
            </a:r>
            <a:r>
              <a:rPr lang="en-US" altLang="ko-KR" dirty="0"/>
              <a:t>:  [</a:t>
            </a:r>
            <a:r>
              <a:rPr lang="ko-KR" altLang="en-US" dirty="0" err="1"/>
              <a:t>창원컨벤션센터</a:t>
            </a:r>
            <a:r>
              <a:rPr lang="en-US" altLang="ko-KR" dirty="0"/>
              <a:t>=0.0026794539795609944, … , </a:t>
            </a:r>
            <a:r>
              <a:rPr lang="ko-KR" altLang="en-US" dirty="0" err="1"/>
              <a:t>주남저수지</a:t>
            </a:r>
            <a:r>
              <a:rPr lang="en-US" altLang="ko-KR" dirty="0"/>
              <a:t>=0.0013397269897804972]</a:t>
            </a:r>
          </a:p>
          <a:p>
            <a:endParaRPr lang="en-US" altLang="ko-KR" b="1" dirty="0"/>
          </a:p>
          <a:p>
            <a:pPr algn="ctr"/>
            <a:r>
              <a:rPr lang="en-US" altLang="ko-KR" sz="3600" b="1" dirty="0"/>
              <a:t>︙</a:t>
            </a:r>
          </a:p>
          <a:p>
            <a:endParaRPr lang="en-US" altLang="ko-KR" dirty="0"/>
          </a:p>
          <a:p>
            <a:r>
              <a:rPr lang="ko-KR" altLang="en-US" dirty="0"/>
              <a:t>지명  </a:t>
            </a:r>
            <a:r>
              <a:rPr lang="en-US" altLang="ko-KR" dirty="0"/>
              <a:t>:  </a:t>
            </a:r>
            <a:r>
              <a:rPr lang="ko-KR" altLang="en-US" dirty="0"/>
              <a:t>양산시</a:t>
            </a:r>
            <a:endParaRPr lang="en-US" altLang="ko-KR" dirty="0"/>
          </a:p>
          <a:p>
            <a:r>
              <a:rPr lang="ko-KR" altLang="en-US" dirty="0"/>
              <a:t>음식점정보  </a:t>
            </a:r>
            <a:r>
              <a:rPr lang="en-US" altLang="ko-KR" dirty="0"/>
              <a:t>:  [</a:t>
            </a:r>
            <a:r>
              <a:rPr lang="ko-KR" altLang="en-US" dirty="0" err="1"/>
              <a:t>한우한마리</a:t>
            </a:r>
            <a:r>
              <a:rPr lang="en-US" altLang="ko-KR" dirty="0"/>
              <a:t>= 0.007744433688286544, … , </a:t>
            </a:r>
            <a:r>
              <a:rPr lang="ko-KR" altLang="en-US" dirty="0" err="1"/>
              <a:t>오투산장</a:t>
            </a:r>
            <a:r>
              <a:rPr lang="en-US" altLang="ko-KR" dirty="0"/>
              <a:t>=2.420135527589545E-4]</a:t>
            </a:r>
          </a:p>
          <a:p>
            <a:r>
              <a:rPr lang="ko-KR" altLang="en-US" dirty="0"/>
              <a:t>축제정보  </a:t>
            </a:r>
            <a:r>
              <a:rPr lang="en-US" altLang="ko-KR" dirty="0"/>
              <a:t>:  [</a:t>
            </a:r>
            <a:r>
              <a:rPr lang="ko-KR" altLang="en-US" dirty="0"/>
              <a:t>밀양 아리랑대축제</a:t>
            </a:r>
            <a:r>
              <a:rPr lang="en-US" altLang="ko-KR" dirty="0"/>
              <a:t>=0.03231939163498099, …, </a:t>
            </a:r>
            <a:r>
              <a:rPr lang="ko-KR" altLang="en-US" dirty="0" err="1"/>
              <a:t>배내골고로쇠축제</a:t>
            </a:r>
            <a:r>
              <a:rPr lang="en-US" altLang="ko-KR" dirty="0"/>
              <a:t>=0.0019011406844106464]</a:t>
            </a:r>
          </a:p>
          <a:p>
            <a:r>
              <a:rPr lang="ko-KR" altLang="en-US" dirty="0"/>
              <a:t>관광지정보  </a:t>
            </a:r>
            <a:r>
              <a:rPr lang="en-US" altLang="ko-KR" dirty="0"/>
              <a:t>:  [</a:t>
            </a:r>
            <a:r>
              <a:rPr lang="ko-KR" altLang="en-US" dirty="0"/>
              <a:t>통도사</a:t>
            </a:r>
            <a:r>
              <a:rPr lang="en-US" altLang="ko-KR" dirty="0"/>
              <a:t>=0.0034881916136358065, … , </a:t>
            </a:r>
            <a:r>
              <a:rPr lang="ko-KR" altLang="en-US" dirty="0"/>
              <a:t>통도사 </a:t>
            </a:r>
            <a:r>
              <a:rPr lang="ko-KR" altLang="en-US" dirty="0" err="1"/>
              <a:t>영산전</a:t>
            </a:r>
            <a:r>
              <a:rPr lang="en-US" altLang="ko-KR" dirty="0"/>
              <a:t>=8.16906701085669E-6]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76596" y="689748"/>
            <a:ext cx="4957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  <a:endParaRPr lang="ko-KR" altLang="en-US" b="1" dirty="0">
              <a:ln w="9525">
                <a:solidFill>
                  <a:schemeClr val="tx1"/>
                </a:solidFill>
              </a:ln>
              <a:latin typeface="a인사동"/>
              <a:ea typeface="a인사동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658112" y="2253827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카테고리별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가중치로 점수부여</a:t>
            </a:r>
          </a:p>
        </p:txBody>
      </p:sp>
    </p:spTree>
    <p:extLst>
      <p:ext uri="{BB962C8B-B14F-4D97-AF65-F5344CB8AC3E}">
        <p14:creationId xmlns:p14="http://schemas.microsoft.com/office/powerpoint/2010/main" val="296337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99616" y="2765007"/>
            <a:ext cx="10533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AssignmentAlgorithm</a:t>
            </a:r>
            <a:r>
              <a:rPr lang="en-US" altLang="ko-KR" dirty="0"/>
              <a:t> </a:t>
            </a:r>
            <a:r>
              <a:rPr lang="en-US" altLang="ko-KR" dirty="0" err="1"/>
              <a:t>aa</a:t>
            </a:r>
            <a:r>
              <a:rPr lang="en-US" altLang="ko-KR" dirty="0"/>
              <a:t> = </a:t>
            </a:r>
            <a:r>
              <a:rPr lang="en-US" altLang="ko-KR" b="1" dirty="0"/>
              <a:t>new </a:t>
            </a:r>
            <a:r>
              <a:rPr lang="en-US" altLang="ko-KR" b="1" dirty="0" err="1"/>
              <a:t>AssignmentAlgorithm</a:t>
            </a:r>
            <a:r>
              <a:rPr lang="en-US" altLang="ko-KR" b="1" dirty="0"/>
              <a:t>();</a:t>
            </a:r>
          </a:p>
          <a:p>
            <a:endParaRPr lang="en-US" altLang="ko-KR" b="1" dirty="0"/>
          </a:p>
          <a:p>
            <a:r>
              <a:rPr lang="en-US" altLang="ko-KR" dirty="0" err="1"/>
              <a:t>aa.gatherInfo</a:t>
            </a:r>
            <a:r>
              <a:rPr lang="en-US" altLang="ko-KR" dirty="0"/>
              <a:t>(</a:t>
            </a:r>
            <a:r>
              <a:rPr lang="en-US" altLang="ko-KR" dirty="0" err="1"/>
              <a:t>topGeos</a:t>
            </a:r>
            <a:r>
              <a:rPr lang="en-US" altLang="ko-KR" dirty="0"/>
              <a:t>);</a:t>
            </a:r>
          </a:p>
          <a:p>
            <a:endParaRPr lang="en-US" altLang="ko-KR" b="1" i="1" dirty="0"/>
          </a:p>
          <a:p>
            <a:r>
              <a:rPr lang="en-US" altLang="ko-KR" b="1" dirty="0"/>
              <a:t>for(</a:t>
            </a:r>
            <a:r>
              <a:rPr lang="en-US" altLang="ko-KR" b="1" dirty="0" err="1"/>
              <a:t>Map.Entry</a:t>
            </a:r>
            <a:r>
              <a:rPr lang="en-US" altLang="ko-KR" b="1" dirty="0"/>
              <a:t>&lt;String, </a:t>
            </a:r>
            <a:r>
              <a:rPr lang="en-US" altLang="ko-KR" b="1" dirty="0" err="1"/>
              <a:t>GeoInfo</a:t>
            </a:r>
            <a:r>
              <a:rPr lang="en-US" altLang="ko-KR" b="1" dirty="0"/>
              <a:t>&gt; </a:t>
            </a:r>
            <a:r>
              <a:rPr lang="en-US" altLang="ko-KR" b="1" dirty="0" err="1"/>
              <a:t>sortedGeo</a:t>
            </a:r>
            <a:r>
              <a:rPr lang="en-US" altLang="ko-KR" b="1" dirty="0"/>
              <a:t> : </a:t>
            </a:r>
            <a:r>
              <a:rPr lang="en-US" altLang="ko-KR" b="1" dirty="0" err="1"/>
              <a:t>topGeos</a:t>
            </a:r>
            <a:r>
              <a:rPr lang="en-US" altLang="ko-KR" b="1" dirty="0"/>
              <a:t>) {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지명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geoName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추천관광지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locationRecommendation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추천음식점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restaurantRecommendation</a:t>
            </a:r>
            <a:r>
              <a:rPr lang="en-US" altLang="ko-KR" b="1" i="1" dirty="0"/>
              <a:t>);</a:t>
            </a:r>
          </a:p>
          <a:p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추천축제  </a:t>
            </a:r>
            <a:r>
              <a:rPr lang="en-US" altLang="ko-KR" b="1" i="1" dirty="0"/>
              <a:t>: 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sortedGeo.getValue</a:t>
            </a:r>
            <a:r>
              <a:rPr lang="en-US" altLang="ko-KR" b="1" i="1" dirty="0"/>
              <a:t>().</a:t>
            </a:r>
            <a:r>
              <a:rPr lang="en-US" altLang="ko-KR" b="1" i="1" dirty="0" err="1"/>
              <a:t>festivalRecommendation</a:t>
            </a:r>
            <a:r>
              <a:rPr lang="en-US" altLang="ko-KR" b="1" i="1" dirty="0"/>
              <a:t>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String </a:t>
            </a:r>
            <a:r>
              <a:rPr lang="en-US" altLang="ko-KR" dirty="0" err="1"/>
              <a:t>assignmentBottom</a:t>
            </a:r>
            <a:r>
              <a:rPr lang="en-US" altLang="ko-KR" dirty="0"/>
              <a:t> =  </a:t>
            </a:r>
            <a:r>
              <a:rPr lang="en-US" altLang="ko-KR" dirty="0" err="1"/>
              <a:t>aa.gatherInfoForBottomGeoInfo</a:t>
            </a:r>
            <a:r>
              <a:rPr lang="en-US" altLang="ko-KR" dirty="0"/>
              <a:t>(</a:t>
            </a:r>
            <a:r>
              <a:rPr lang="en-US" altLang="ko-KR" dirty="0" err="1"/>
              <a:t>bottomGeo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</a:t>
            </a:r>
            <a:r>
              <a:rPr lang="en-US" altLang="ko-KR" b="1" i="1" dirty="0" err="1"/>
              <a:t>assignmentBottom</a:t>
            </a:r>
            <a:r>
              <a:rPr lang="en-US" altLang="ko-KR" b="1" i="1" dirty="0"/>
              <a:t>);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658112" y="2408151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2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반경내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Top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카테고리 선정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(Bottom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지역 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Top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선정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)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알고리즘</a:t>
            </a:r>
          </a:p>
        </p:txBody>
      </p:sp>
    </p:spTree>
    <p:extLst>
      <p:ext uri="{BB962C8B-B14F-4D97-AF65-F5344CB8AC3E}">
        <p14:creationId xmlns:p14="http://schemas.microsoft.com/office/powerpoint/2010/main" val="1604593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97152" y="2640747"/>
            <a:ext cx="1059484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지명  </a:t>
            </a:r>
            <a:r>
              <a:rPr lang="en-US" altLang="ko-KR" dirty="0"/>
              <a:t>:  </a:t>
            </a:r>
            <a:r>
              <a:rPr lang="ko-KR" altLang="en-US" dirty="0"/>
              <a:t>창원시</a:t>
            </a:r>
            <a:endParaRPr lang="en-US" altLang="ko-KR" dirty="0"/>
          </a:p>
          <a:p>
            <a:r>
              <a:rPr lang="ko-KR" altLang="en-US" dirty="0"/>
              <a:t>추천관광지  </a:t>
            </a:r>
            <a:r>
              <a:rPr lang="en-US" altLang="ko-KR" dirty="0"/>
              <a:t>:  [</a:t>
            </a:r>
            <a:r>
              <a:rPr lang="ko-KR" altLang="en-US" dirty="0" err="1"/>
              <a:t>창원컨벤션센터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추천음식점  </a:t>
            </a:r>
            <a:r>
              <a:rPr lang="en-US" altLang="ko-KR" dirty="0"/>
              <a:t>:  [</a:t>
            </a:r>
            <a:r>
              <a:rPr lang="ko-KR" altLang="en-US" dirty="0" err="1"/>
              <a:t>만다린</a:t>
            </a:r>
            <a:r>
              <a:rPr lang="en-US" altLang="ko-KR" dirty="0"/>
              <a:t>, </a:t>
            </a:r>
            <a:r>
              <a:rPr lang="ko-KR" altLang="en-US" dirty="0" err="1"/>
              <a:t>하얀집</a:t>
            </a:r>
            <a:r>
              <a:rPr lang="en-US" altLang="ko-KR" dirty="0"/>
              <a:t>, </a:t>
            </a:r>
            <a:r>
              <a:rPr lang="ko-KR" altLang="en-US" dirty="0"/>
              <a:t>정육식당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추천축제  </a:t>
            </a:r>
            <a:r>
              <a:rPr lang="en-US" altLang="ko-KR" dirty="0"/>
              <a:t>:  [</a:t>
            </a:r>
            <a:r>
              <a:rPr lang="ko-KR" altLang="en-US" dirty="0" err="1"/>
              <a:t>진해군항제</a:t>
            </a:r>
            <a:r>
              <a:rPr lang="en-US" altLang="ko-KR" dirty="0"/>
              <a:t>, </a:t>
            </a:r>
            <a:r>
              <a:rPr lang="ko-KR" altLang="en-US" dirty="0" err="1"/>
              <a:t>세계한상대회</a:t>
            </a:r>
            <a:r>
              <a:rPr lang="en-US" altLang="ko-KR" dirty="0"/>
              <a:t>]</a:t>
            </a:r>
            <a:endParaRPr lang="en-US" altLang="ko-KR" b="1" dirty="0"/>
          </a:p>
          <a:p>
            <a:pPr algn="ctr"/>
            <a:r>
              <a:rPr lang="en-US" altLang="ko-KR" sz="3600" b="1" dirty="0"/>
              <a:t>︙</a:t>
            </a:r>
          </a:p>
          <a:p>
            <a:endParaRPr lang="en-US" altLang="ko-KR" dirty="0"/>
          </a:p>
          <a:p>
            <a:r>
              <a:rPr lang="ko-KR" altLang="en-US" dirty="0"/>
              <a:t>지명  </a:t>
            </a:r>
            <a:r>
              <a:rPr lang="en-US" altLang="ko-KR" dirty="0"/>
              <a:t>:  </a:t>
            </a:r>
            <a:r>
              <a:rPr lang="ko-KR" altLang="en-US" dirty="0"/>
              <a:t>양산시</a:t>
            </a:r>
            <a:endParaRPr lang="en-US" altLang="ko-KR" dirty="0"/>
          </a:p>
          <a:p>
            <a:r>
              <a:rPr lang="ko-KR" altLang="en-US" dirty="0"/>
              <a:t>추천관광지  </a:t>
            </a:r>
            <a:r>
              <a:rPr lang="en-US" altLang="ko-KR" dirty="0"/>
              <a:t>:  [</a:t>
            </a:r>
            <a:r>
              <a:rPr lang="ko-KR" altLang="en-US" dirty="0"/>
              <a:t>통도사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추천음식점  </a:t>
            </a:r>
            <a:r>
              <a:rPr lang="en-US" altLang="ko-KR" dirty="0"/>
              <a:t>:  []</a:t>
            </a:r>
          </a:p>
          <a:p>
            <a:r>
              <a:rPr lang="ko-KR" altLang="en-US" dirty="0"/>
              <a:t>추천축제  </a:t>
            </a:r>
            <a:r>
              <a:rPr lang="en-US" altLang="ko-KR" dirty="0"/>
              <a:t>:  []</a:t>
            </a:r>
          </a:p>
          <a:p>
            <a:endParaRPr lang="en-US" altLang="ko-KR" dirty="0"/>
          </a:p>
          <a:p>
            <a:r>
              <a:rPr lang="ko-KR" altLang="en-US" dirty="0"/>
              <a:t>지명 </a:t>
            </a:r>
            <a:r>
              <a:rPr lang="en-US" altLang="ko-KR" dirty="0"/>
              <a:t>: </a:t>
            </a:r>
            <a:r>
              <a:rPr lang="ko-KR" altLang="en-US" dirty="0"/>
              <a:t>함안군</a:t>
            </a:r>
            <a:endParaRPr lang="en-US" altLang="ko-KR" dirty="0"/>
          </a:p>
          <a:p>
            <a:r>
              <a:rPr lang="en-US" altLang="ko-KR" dirty="0"/>
              <a:t>Bottom</a:t>
            </a:r>
            <a:r>
              <a:rPr lang="ko-KR" altLang="en-US" dirty="0"/>
              <a:t> 음식점 </a:t>
            </a:r>
            <a:r>
              <a:rPr lang="en-US" altLang="ko-KR" dirty="0"/>
              <a:t>: </a:t>
            </a:r>
            <a:r>
              <a:rPr lang="ko-KR" altLang="en-US" dirty="0" err="1"/>
              <a:t>산수정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76596" y="689748"/>
            <a:ext cx="4957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  <a:endParaRPr lang="ko-KR" altLang="en-US" b="1" dirty="0">
              <a:ln w="9525">
                <a:solidFill>
                  <a:schemeClr val="tx1"/>
                </a:solidFill>
              </a:ln>
              <a:latin typeface="a인사동"/>
              <a:ea typeface="a인사동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658112" y="2253827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 err="1">
                <a:solidFill>
                  <a:schemeClr val="bg1"/>
                </a:solidFill>
                <a:latin typeface="a인사동"/>
                <a:ea typeface="a인사동"/>
              </a:rPr>
              <a:t>반경내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 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Top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카테고리 선정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(Bottom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지역 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Top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선정</a:t>
            </a: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)</a:t>
            </a:r>
            <a:endParaRPr lang="ko-KR" altLang="en-US" sz="6100" b="1" dirty="0">
              <a:solidFill>
                <a:schemeClr val="bg1"/>
              </a:solidFill>
              <a:latin typeface="a인사동"/>
              <a:ea typeface="a인사동"/>
            </a:endParaRPr>
          </a:p>
        </p:txBody>
      </p:sp>
    </p:spTree>
    <p:extLst>
      <p:ext uri="{BB962C8B-B14F-4D97-AF65-F5344CB8AC3E}">
        <p14:creationId xmlns:p14="http://schemas.microsoft.com/office/powerpoint/2010/main" val="2652333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99616" y="2765007"/>
            <a:ext cx="105338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for(</a:t>
            </a:r>
            <a:r>
              <a:rPr lang="en-US" altLang="ko-KR" b="1" dirty="0" err="1"/>
              <a:t>Map.Entry</a:t>
            </a:r>
            <a:r>
              <a:rPr lang="en-US" altLang="ko-KR" b="1" dirty="0"/>
              <a:t>&lt;String, </a:t>
            </a:r>
            <a:r>
              <a:rPr lang="en-US" altLang="ko-KR" b="1" dirty="0" err="1"/>
              <a:t>GeoInfo</a:t>
            </a:r>
            <a:r>
              <a:rPr lang="en-US" altLang="ko-KR" b="1" dirty="0"/>
              <a:t>&gt; </a:t>
            </a:r>
            <a:r>
              <a:rPr lang="en-US" altLang="ko-KR" b="1" dirty="0" err="1"/>
              <a:t>topGeo</a:t>
            </a:r>
            <a:r>
              <a:rPr lang="en-US" altLang="ko-KR" b="1" dirty="0"/>
              <a:t>: </a:t>
            </a:r>
            <a:r>
              <a:rPr lang="en-US" altLang="ko-KR" b="1" dirty="0" err="1"/>
              <a:t>topGeos</a:t>
            </a:r>
            <a:r>
              <a:rPr lang="en-US" altLang="ko-KR" b="1" dirty="0"/>
              <a:t>) {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GeoInfo</a:t>
            </a:r>
            <a:r>
              <a:rPr lang="en-US" altLang="ko-KR" dirty="0"/>
              <a:t> geo = </a:t>
            </a:r>
            <a:r>
              <a:rPr lang="en-US" altLang="ko-KR" dirty="0" err="1"/>
              <a:t>topGeo.getValue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</a:t>
            </a:r>
            <a:r>
              <a:rPr lang="en-US" altLang="ko-KR" b="1" i="1" dirty="0" err="1"/>
              <a:t>geo.geoName</a:t>
            </a:r>
            <a:r>
              <a:rPr lang="en-US" altLang="ko-KR" b="1" i="1" dirty="0"/>
              <a:t>); 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("</a:t>
            </a:r>
            <a:r>
              <a:rPr lang="ko-KR" altLang="en-US" b="1" i="1" dirty="0"/>
              <a:t>축제 </a:t>
            </a:r>
            <a:r>
              <a:rPr lang="en-US" altLang="ko-KR" b="1" i="1" dirty="0"/>
              <a:t>: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geo.festivalRecommendation</a:t>
            </a:r>
            <a:r>
              <a:rPr lang="en-US" altLang="ko-KR" b="1" i="1" dirty="0"/>
              <a:t> + ", </a:t>
            </a:r>
            <a:r>
              <a:rPr lang="ko-KR" altLang="en-US" b="1" i="1" dirty="0"/>
              <a:t>관광지 </a:t>
            </a:r>
            <a:r>
              <a:rPr lang="en-US" altLang="ko-KR" b="1" i="1" dirty="0"/>
              <a:t>: 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geo.locationRecommendation</a:t>
            </a:r>
            <a:r>
              <a:rPr lang="en-US" altLang="ko-KR" b="1" i="1" dirty="0"/>
              <a:t> +", </a:t>
            </a:r>
            <a:r>
              <a:rPr lang="ko-KR" altLang="en-US" b="1" i="1" dirty="0"/>
              <a:t>음식점 </a:t>
            </a:r>
            <a:r>
              <a:rPr lang="en-US" altLang="ko-KR" b="1" i="1" dirty="0"/>
              <a:t>: "+ </a:t>
            </a:r>
            <a:r>
              <a:rPr lang="en-US" altLang="ko-KR" b="1" i="1" dirty="0" err="1"/>
              <a:t>geo.restaurantRecommendation</a:t>
            </a:r>
            <a:r>
              <a:rPr lang="en-US" altLang="ko-KR" b="1" i="1" dirty="0"/>
              <a:t>);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System.</a:t>
            </a:r>
            <a:r>
              <a:rPr lang="en-US" altLang="ko-KR" b="1" i="1" dirty="0" err="1"/>
              <a:t>out.println</a:t>
            </a:r>
            <a:r>
              <a:rPr lang="en-US" altLang="ko-KR" b="1" i="1" dirty="0"/>
              <a:t>(“Bottom"</a:t>
            </a:r>
            <a:r>
              <a:rPr lang="ko-KR" altLang="en-US" b="1" i="1" dirty="0"/>
              <a:t> </a:t>
            </a:r>
            <a:r>
              <a:rPr lang="en-US" altLang="ko-KR" b="1" i="1" dirty="0"/>
              <a:t>+ </a:t>
            </a:r>
            <a:r>
              <a:rPr lang="en-US" altLang="ko-KR" b="1" i="1" dirty="0" err="1"/>
              <a:t>assignmentBottom</a:t>
            </a:r>
            <a:r>
              <a:rPr lang="en-US" altLang="ko-KR" b="1" i="1" dirty="0"/>
              <a:t>);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658112" y="2408151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추천 관광 코스 알고리즘</a:t>
            </a:r>
          </a:p>
        </p:txBody>
      </p:sp>
    </p:spTree>
    <p:extLst>
      <p:ext uri="{BB962C8B-B14F-4D97-AF65-F5344CB8AC3E}">
        <p14:creationId xmlns:p14="http://schemas.microsoft.com/office/powerpoint/2010/main" val="3687843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6521" y="424117"/>
            <a:ext cx="2055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Ⅳ.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프로젝트 진행과정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97152" y="2640747"/>
            <a:ext cx="10594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창원시</a:t>
            </a:r>
          </a:p>
          <a:p>
            <a:r>
              <a:rPr lang="ko-KR" altLang="en-US" dirty="0"/>
              <a:t>축제 </a:t>
            </a:r>
            <a:r>
              <a:rPr lang="en-US" altLang="ko-KR" dirty="0"/>
              <a:t>: [</a:t>
            </a:r>
            <a:r>
              <a:rPr lang="ko-KR" altLang="en-US" dirty="0" err="1"/>
              <a:t>진해군항제</a:t>
            </a:r>
            <a:r>
              <a:rPr lang="en-US" altLang="ko-KR" dirty="0"/>
              <a:t>, </a:t>
            </a:r>
            <a:r>
              <a:rPr lang="ko-KR" altLang="en-US" dirty="0" err="1"/>
              <a:t>세계한상대회</a:t>
            </a:r>
            <a:r>
              <a:rPr lang="en-US" altLang="ko-KR" dirty="0"/>
              <a:t>], </a:t>
            </a:r>
            <a:r>
              <a:rPr lang="ko-KR" altLang="en-US" dirty="0"/>
              <a:t>관광지 </a:t>
            </a:r>
            <a:r>
              <a:rPr lang="en-US" altLang="ko-KR" dirty="0"/>
              <a:t>: [</a:t>
            </a:r>
            <a:r>
              <a:rPr lang="ko-KR" altLang="en-US" dirty="0" err="1"/>
              <a:t>창원컨벤션센터</a:t>
            </a:r>
            <a:r>
              <a:rPr lang="en-US" altLang="ko-KR" dirty="0"/>
              <a:t>], </a:t>
            </a:r>
            <a:r>
              <a:rPr lang="ko-KR" altLang="en-US" dirty="0"/>
              <a:t>음식점 </a:t>
            </a:r>
            <a:r>
              <a:rPr lang="en-US" altLang="ko-KR" dirty="0"/>
              <a:t>: [</a:t>
            </a:r>
            <a:r>
              <a:rPr lang="ko-KR" altLang="en-US" dirty="0" err="1"/>
              <a:t>만다린</a:t>
            </a:r>
            <a:r>
              <a:rPr lang="en-US" altLang="ko-KR" dirty="0"/>
              <a:t>, </a:t>
            </a:r>
            <a:r>
              <a:rPr lang="ko-KR" altLang="en-US" dirty="0" err="1"/>
              <a:t>하얀집</a:t>
            </a:r>
            <a:r>
              <a:rPr lang="en-US" altLang="ko-KR" dirty="0"/>
              <a:t>, </a:t>
            </a:r>
            <a:r>
              <a:rPr lang="ko-KR" altLang="en-US" dirty="0"/>
              <a:t>정육식당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밀양시</a:t>
            </a:r>
          </a:p>
          <a:p>
            <a:r>
              <a:rPr lang="ko-KR" altLang="en-US" dirty="0"/>
              <a:t>축제 </a:t>
            </a:r>
            <a:r>
              <a:rPr lang="en-US" altLang="ko-KR" dirty="0"/>
              <a:t>: [], </a:t>
            </a:r>
            <a:r>
              <a:rPr lang="ko-KR" altLang="en-US" dirty="0"/>
              <a:t>관광지 </a:t>
            </a:r>
            <a:r>
              <a:rPr lang="en-US" altLang="ko-KR" dirty="0"/>
              <a:t>: [</a:t>
            </a:r>
            <a:r>
              <a:rPr lang="ko-KR" altLang="en-US" dirty="0" err="1"/>
              <a:t>백운산</a:t>
            </a:r>
            <a:r>
              <a:rPr lang="en-US" altLang="ko-KR" dirty="0"/>
              <a:t>], </a:t>
            </a:r>
            <a:r>
              <a:rPr lang="ko-KR" altLang="en-US" dirty="0"/>
              <a:t>음식점 </a:t>
            </a:r>
            <a:r>
              <a:rPr lang="en-US" altLang="ko-KR" dirty="0"/>
              <a:t>: [</a:t>
            </a:r>
            <a:r>
              <a:rPr lang="ko-KR" altLang="en-US" dirty="0" err="1"/>
              <a:t>청수정</a:t>
            </a:r>
            <a:r>
              <a:rPr lang="en-US" altLang="ko-KR" dirty="0"/>
              <a:t>, </a:t>
            </a:r>
            <a:r>
              <a:rPr lang="ko-KR" altLang="en-US" dirty="0"/>
              <a:t>대종가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양산시</a:t>
            </a:r>
          </a:p>
          <a:p>
            <a:r>
              <a:rPr lang="ko-KR" altLang="en-US" dirty="0"/>
              <a:t>축제 </a:t>
            </a:r>
            <a:r>
              <a:rPr lang="en-US" altLang="ko-KR" dirty="0"/>
              <a:t>: [], </a:t>
            </a:r>
            <a:r>
              <a:rPr lang="ko-KR" altLang="en-US" dirty="0"/>
              <a:t>관광지 </a:t>
            </a:r>
            <a:r>
              <a:rPr lang="en-US" altLang="ko-KR" dirty="0"/>
              <a:t>: [</a:t>
            </a:r>
            <a:r>
              <a:rPr lang="ko-KR" altLang="en-US" dirty="0"/>
              <a:t>통도사</a:t>
            </a:r>
            <a:r>
              <a:rPr lang="en-US" altLang="ko-KR" dirty="0"/>
              <a:t>], </a:t>
            </a:r>
            <a:r>
              <a:rPr lang="ko-KR" altLang="en-US" dirty="0"/>
              <a:t>음식점 </a:t>
            </a:r>
            <a:r>
              <a:rPr lang="en-US" altLang="ko-KR" dirty="0"/>
              <a:t>: []</a:t>
            </a:r>
          </a:p>
          <a:p>
            <a:r>
              <a:rPr lang="ko-KR" altLang="en-US" dirty="0"/>
              <a:t>함안군</a:t>
            </a:r>
            <a:endParaRPr lang="en-US" altLang="ko-KR" dirty="0"/>
          </a:p>
          <a:p>
            <a:r>
              <a:rPr lang="en-US" altLang="ko-KR" dirty="0"/>
              <a:t>Bottom </a:t>
            </a:r>
            <a:r>
              <a:rPr lang="ko-KR" altLang="en-US" dirty="0"/>
              <a:t>음식점</a:t>
            </a:r>
            <a:r>
              <a:rPr lang="en-US" altLang="ko-KR" dirty="0"/>
              <a:t>: </a:t>
            </a:r>
            <a:r>
              <a:rPr lang="ko-KR" altLang="en-US" dirty="0" err="1"/>
              <a:t>산수정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76596" y="689748"/>
            <a:ext cx="4957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ⅲ</a:t>
            </a:r>
            <a:r>
              <a:rPr lang="en-US" altLang="ko-KR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개발 알고리즘</a:t>
            </a:r>
            <a:endParaRPr lang="ko-KR" altLang="en-US" b="1" dirty="0">
              <a:ln w="9525">
                <a:solidFill>
                  <a:schemeClr val="tx1"/>
                </a:solidFill>
              </a:ln>
              <a:latin typeface="a인사동"/>
              <a:ea typeface="a인사동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658112" y="2253827"/>
            <a:ext cx="6083626" cy="3568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추천 관광 코스 </a:t>
            </a:r>
          </a:p>
        </p:txBody>
      </p:sp>
    </p:spTree>
    <p:extLst>
      <p:ext uri="{BB962C8B-B14F-4D97-AF65-F5344CB8AC3E}">
        <p14:creationId xmlns:p14="http://schemas.microsoft.com/office/powerpoint/2010/main" val="3617185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4890" y="921816"/>
            <a:ext cx="5397270" cy="1324800"/>
          </a:xfr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beve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 sz="6100" b="1" dirty="0">
                <a:solidFill>
                  <a:schemeClr val="bg1"/>
                </a:solidFill>
                <a:latin typeface="a인사동"/>
                <a:ea typeface="a인사동"/>
              </a:rPr>
              <a:t>  5. </a:t>
            </a:r>
            <a:r>
              <a:rPr lang="ko-KR" altLang="en-US" sz="6100" b="1" dirty="0">
                <a:solidFill>
                  <a:schemeClr val="bg1"/>
                </a:solidFill>
                <a:latin typeface="a인사동"/>
                <a:ea typeface="a인사동"/>
              </a:rPr>
              <a:t>결론</a:t>
            </a:r>
          </a:p>
        </p:txBody>
      </p:sp>
      <p:sp>
        <p:nvSpPr>
          <p:cNvPr id="3" name="제목 1"/>
          <p:cNvSpPr/>
          <p:nvPr/>
        </p:nvSpPr>
        <p:spPr>
          <a:xfrm>
            <a:off x="477671" y="3336181"/>
            <a:ext cx="10549719" cy="194550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3400" b="1" dirty="0">
                <a:latin typeface="a인사동"/>
                <a:ea typeface="a인사동"/>
              </a:rPr>
              <a:t>1.</a:t>
            </a:r>
            <a:r>
              <a:rPr lang="ko-KR" altLang="en-US" sz="3400" b="1" dirty="0">
                <a:latin typeface="a인사동"/>
                <a:ea typeface="a인사동"/>
              </a:rPr>
              <a:t>한계점</a:t>
            </a:r>
            <a:endParaRPr lang="en-US" altLang="ko-KR" sz="3400" b="1" dirty="0">
              <a:latin typeface="a인사동"/>
              <a:ea typeface="a인사동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endParaRPr lang="ko-KR" altLang="en-US" sz="3400" b="1" dirty="0">
              <a:latin typeface="a인사동"/>
              <a:ea typeface="a인사동"/>
            </a:endParaRPr>
          </a:p>
          <a:p>
            <a:pPr defTabSz="885826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3400" b="1" dirty="0">
                <a:latin typeface="a인사동"/>
                <a:ea typeface="a인사동"/>
              </a:rPr>
              <a:t>2.</a:t>
            </a:r>
            <a:r>
              <a:rPr lang="ko-KR" altLang="en-US" sz="3400" b="1" dirty="0">
                <a:latin typeface="a인사동"/>
                <a:ea typeface="a인사동"/>
              </a:rPr>
              <a:t>차기 프로젝트 개선 사항</a:t>
            </a:r>
            <a:endParaRPr lang="en-US" altLang="ko-KR" sz="3400" b="1" dirty="0">
              <a:latin typeface="a인사동"/>
              <a:ea typeface="a인사동"/>
            </a:endParaRPr>
          </a:p>
        </p:txBody>
      </p:sp>
    </p:spTree>
    <p:extLst>
      <p:ext uri="{BB962C8B-B14F-4D97-AF65-F5344CB8AC3E}">
        <p14:creationId xmlns:p14="http://schemas.microsoft.com/office/powerpoint/2010/main" val="5545022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4957336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ⅰ</a:t>
            </a: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한계점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3125" y="424117"/>
            <a:ext cx="8787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Ⅴ.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결론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6608" y="2609088"/>
            <a:ext cx="50353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뉴스데이터에 한계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위도</a:t>
            </a:r>
            <a:r>
              <a:rPr lang="en-US" altLang="ko-KR" sz="2400" dirty="0"/>
              <a:t>, </a:t>
            </a:r>
            <a:r>
              <a:rPr lang="ko-KR" altLang="en-US" sz="2400" dirty="0"/>
              <a:t>경도 기반에 직선거리 코스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선정된 관광지에 신뢰성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지역별 </a:t>
            </a:r>
            <a:r>
              <a:rPr lang="ko-KR" altLang="en-US" sz="2400" dirty="0" err="1"/>
              <a:t>매칭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645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776596" y="689748"/>
            <a:ext cx="8903852" cy="1325563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ⅱ</a:t>
            </a:r>
            <a:r>
              <a:rPr lang="en-US" altLang="ko-KR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</a:t>
            </a:r>
            <a:r>
              <a:rPr lang="ko-KR" altLang="en-US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차기 프로젝트 개선사항</a:t>
            </a:r>
            <a:endParaRPr lang="ko-KR" altLang="en-US" b="1" dirty="0">
              <a:ln w="9525">
                <a:solidFill>
                  <a:schemeClr val="tx1"/>
                </a:solidFill>
              </a:ln>
              <a:latin typeface="a인사동"/>
              <a:ea typeface="a인사동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3124" y="424117"/>
            <a:ext cx="8787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Ⅴ.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결론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16608" y="2609088"/>
            <a:ext cx="83728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다양한 뉴스 채널을 통한 데이터 확보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Google </a:t>
            </a:r>
            <a:r>
              <a:rPr lang="ko-KR" altLang="en-US" sz="2400" dirty="0"/>
              <a:t>지도</a:t>
            </a:r>
            <a:r>
              <a:rPr lang="en-US" altLang="ko-KR" sz="2400" dirty="0"/>
              <a:t> API </a:t>
            </a:r>
            <a:r>
              <a:rPr lang="ko-KR" altLang="en-US" sz="2400" dirty="0"/>
              <a:t>등을 이용한 경로 기반의 거리 연산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지역 유관기관과 협력을 통한 다양한 이벤트 데이터 확보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관광산업의 균형발전을 위한 방안확보</a:t>
            </a:r>
          </a:p>
        </p:txBody>
      </p:sp>
    </p:spTree>
    <p:extLst>
      <p:ext uri="{BB962C8B-B14F-4D97-AF65-F5344CB8AC3E}">
        <p14:creationId xmlns:p14="http://schemas.microsoft.com/office/powerpoint/2010/main" val="238860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TextBox 4"/>
          <p:cNvSpPr txBox="1"/>
          <p:nvPr/>
        </p:nvSpPr>
        <p:spPr>
          <a:xfrm>
            <a:off x="8826312" y="461224"/>
            <a:ext cx="2542728" cy="36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Ⅰ.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 사업 프로젝트  현황</a:t>
            </a:r>
          </a:p>
        </p:txBody>
      </p:sp>
      <p:sp>
        <p:nvSpPr>
          <p:cNvPr id="65" name="TextBox 15"/>
          <p:cNvSpPr txBox="1"/>
          <p:nvPr/>
        </p:nvSpPr>
        <p:spPr>
          <a:xfrm>
            <a:off x="522788" y="940831"/>
            <a:ext cx="4073977" cy="82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ⅰ) 일반 현황</a:t>
            </a:r>
          </a:p>
        </p:txBody>
      </p:sp>
      <p:pic>
        <p:nvPicPr>
          <p:cNvPr id="2050" name="Picture 2" descr="관광 기대효과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46" y="2252386"/>
            <a:ext cx="9681918" cy="39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0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37" y="1368052"/>
            <a:ext cx="4663346" cy="2878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9348" y="4373211"/>
            <a:ext cx="3536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 panose="02020600000000000000" pitchFamily="18" charset="-127"/>
                <a:ea typeface="a인사동" panose="02020600000000000000" pitchFamily="18" charset="-127"/>
              </a:rPr>
              <a:t>감사합니다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6230" y="3886890"/>
            <a:ext cx="2698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인사동" panose="02020600000000000000" pitchFamily="18" charset="-127"/>
                <a:ea typeface="a인사동" panose="02020600000000000000" pitchFamily="18" charset="-127"/>
              </a:rPr>
              <a:t>Thank you</a:t>
            </a:r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인사동" panose="02020600000000000000" pitchFamily="18" charset="-127"/>
              <a:ea typeface="a인사동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6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TextBox 4"/>
          <p:cNvSpPr txBox="1"/>
          <p:nvPr/>
        </p:nvSpPr>
        <p:spPr>
          <a:xfrm>
            <a:off x="8826312" y="461224"/>
            <a:ext cx="2542728" cy="36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Ⅰ. 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 사업 프로젝트  현황</a:t>
            </a:r>
          </a:p>
        </p:txBody>
      </p:sp>
      <p:sp>
        <p:nvSpPr>
          <p:cNvPr id="65" name="TextBox 15"/>
          <p:cNvSpPr txBox="1"/>
          <p:nvPr/>
        </p:nvSpPr>
        <p:spPr>
          <a:xfrm>
            <a:off x="522788" y="940831"/>
            <a:ext cx="4073977" cy="82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ⅰ) 일반 현황</a:t>
            </a:r>
          </a:p>
        </p:txBody>
      </p:sp>
      <p:pic>
        <p:nvPicPr>
          <p:cNvPr id="1026" name="Picture 2" descr="C:\Users\User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47" y="2252387"/>
            <a:ext cx="9694109" cy="39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TextBox 4"/>
          <p:cNvSpPr txBox="1"/>
          <p:nvPr/>
        </p:nvSpPr>
        <p:spPr>
          <a:xfrm>
            <a:off x="8826312" y="461224"/>
            <a:ext cx="2542728" cy="36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Ⅰ.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 사업 프로젝트  현황</a:t>
            </a:r>
          </a:p>
        </p:txBody>
      </p:sp>
      <p:sp>
        <p:nvSpPr>
          <p:cNvPr id="65" name="TextBox 15"/>
          <p:cNvSpPr txBox="1"/>
          <p:nvPr/>
        </p:nvSpPr>
        <p:spPr>
          <a:xfrm>
            <a:off x="522788" y="940831"/>
            <a:ext cx="4073977" cy="82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ⅰ) 일반 현황</a:t>
            </a:r>
          </a:p>
        </p:txBody>
      </p:sp>
      <p:pic>
        <p:nvPicPr>
          <p:cNvPr id="9" name="Picture 2" descr="C:\Users\User\Desktop\캡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62" y="2252387"/>
            <a:ext cx="9725270" cy="409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TextBox 4"/>
          <p:cNvSpPr txBox="1"/>
          <p:nvPr/>
        </p:nvSpPr>
        <p:spPr>
          <a:xfrm>
            <a:off x="8826312" y="461224"/>
            <a:ext cx="2542728" cy="36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Ⅰ.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 사업 프로젝트  현황</a:t>
            </a:r>
          </a:p>
        </p:txBody>
      </p:sp>
      <p:sp>
        <p:nvSpPr>
          <p:cNvPr id="65" name="TextBox 15"/>
          <p:cNvSpPr txBox="1"/>
          <p:nvPr/>
        </p:nvSpPr>
        <p:spPr>
          <a:xfrm>
            <a:off x="522788" y="940831"/>
            <a:ext cx="5426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ⅱ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프로젝트 배경</a:t>
            </a:r>
          </a:p>
        </p:txBody>
      </p:sp>
      <p:pic>
        <p:nvPicPr>
          <p:cNvPr id="1026" name="Picture 2" descr="http://cfile24.uf.tistory.com/image/2106C0365516292224B0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62" y="2252386"/>
            <a:ext cx="9725270" cy="413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7679" y="174605"/>
            <a:ext cx="1094321" cy="67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04" y="105303"/>
            <a:ext cx="2025286" cy="8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대한</a:t>
            </a:r>
          </a:p>
          <a:p>
            <a:pPr lvl="0">
              <a:defRPr lang="ko-KR" altLang="en-US"/>
            </a:pPr>
            <a:r>
              <a:rPr lang="ko-KR" altLang="en-US" sz="2400" dirty="0">
                <a:ln w="9525"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민국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6299" y="230924"/>
            <a:ext cx="1246065" cy="338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인사동"/>
                <a:ea typeface="a인사동"/>
              </a:rPr>
              <a:t>South Korea</a:t>
            </a:r>
            <a:endParaRPr lang="ko-KR" altLang="en-US" sz="1600">
              <a:ln w="9525"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인사동"/>
              <a:ea typeface="a인사동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789" y="135968"/>
            <a:ext cx="875763" cy="7913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TextBox 4"/>
          <p:cNvSpPr txBox="1"/>
          <p:nvPr/>
        </p:nvSpPr>
        <p:spPr>
          <a:xfrm>
            <a:off x="8826312" y="461224"/>
            <a:ext cx="2542728" cy="36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Ⅰ.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대한늬우스M"/>
                <a:ea typeface="a대한늬우스M"/>
              </a:rPr>
              <a:t> 사업 프로젝트  현황</a:t>
            </a:r>
          </a:p>
        </p:txBody>
      </p:sp>
      <p:sp>
        <p:nvSpPr>
          <p:cNvPr id="65" name="TextBox 15"/>
          <p:cNvSpPr txBox="1"/>
          <p:nvPr/>
        </p:nvSpPr>
        <p:spPr>
          <a:xfrm>
            <a:off x="522788" y="940831"/>
            <a:ext cx="5426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ⅱ</a:t>
            </a:r>
            <a:r>
              <a:rPr lang="ko-KR" altLang="en-US" sz="4800" b="1" dirty="0">
                <a:ln w="9525">
                  <a:solidFill>
                    <a:schemeClr val="tx1"/>
                  </a:solidFill>
                </a:ln>
                <a:latin typeface="a인사동"/>
                <a:ea typeface="a인사동"/>
              </a:rPr>
              <a:t>) 프로젝트 배경</a:t>
            </a:r>
          </a:p>
        </p:txBody>
      </p:sp>
      <p:pic>
        <p:nvPicPr>
          <p:cNvPr id="10" name="Picture 2" descr="지방관광 활성화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62" y="2252386"/>
            <a:ext cx="9725270" cy="413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59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3397</Words>
  <Application>Microsoft Office PowerPoint</Application>
  <PresentationFormat>와이드스크린</PresentationFormat>
  <Paragraphs>790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a인사동</vt:lpstr>
      <vt:lpstr>Arial</vt:lpstr>
      <vt:lpstr>맑은 고딕</vt:lpstr>
      <vt:lpstr>a대한늬우스M</vt:lpstr>
      <vt:lpstr>Office 테마</vt:lpstr>
      <vt:lpstr>지역관광추천 프로젝트</vt:lpstr>
      <vt:lpstr>프로젝트 팀 소개</vt:lpstr>
      <vt:lpstr>   목차</vt:lpstr>
      <vt:lpstr>1. 사업 프로젝트 현황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경상남도 소개</vt:lpstr>
      <vt:lpstr>거제도-바람의 언덕</vt:lpstr>
      <vt:lpstr>거창-수승대 거북바위</vt:lpstr>
      <vt:lpstr>합천-해인사 대장경 테마파크</vt:lpstr>
      <vt:lpstr>3. 프로젝트 계획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프로젝트 진행과정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ⅲ) 개발 알고리즘</vt:lpstr>
      <vt:lpstr>ⅲ) 개발 알고리즘</vt:lpstr>
      <vt:lpstr>ⅲ) 개발 알고리즘</vt:lpstr>
      <vt:lpstr>ⅲ) 개발 알고리즘</vt:lpstr>
      <vt:lpstr>PowerPoint 프레젠테이션</vt:lpstr>
      <vt:lpstr>PowerPoint 프레젠테이션</vt:lpstr>
      <vt:lpstr>ⅲ) 개발 알고리즘</vt:lpstr>
      <vt:lpstr>PowerPoint 프레젠테이션</vt:lpstr>
      <vt:lpstr>ⅲ) 개발 알고리즘</vt:lpstr>
      <vt:lpstr>PowerPoint 프레젠테이션</vt:lpstr>
      <vt:lpstr>ⅲ) 개발 알고리즘</vt:lpstr>
      <vt:lpstr>PowerPoint 프레젠테이션</vt:lpstr>
      <vt:lpstr>ⅲ) 개발 알고리즘</vt:lpstr>
      <vt:lpstr>PowerPoint 프레젠테이션</vt:lpstr>
      <vt:lpstr>PowerPoint 프레젠테이션</vt:lpstr>
      <vt:lpstr>ⅲ) 개발 알고리즘</vt:lpstr>
      <vt:lpstr>PowerPoint 프레젠테이션</vt:lpstr>
      <vt:lpstr>ⅲ) 개발 알고리즘</vt:lpstr>
      <vt:lpstr>PowerPoint 프레젠테이션</vt:lpstr>
      <vt:lpstr>  5. 결론</vt:lpstr>
      <vt:lpstr>ⅰ) 한계점</vt:lpstr>
      <vt:lpstr>ⅱ) 차기 프로젝트 개선사항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LEEYEEUN</dc:creator>
  <cp:lastModifiedBy>KMG</cp:lastModifiedBy>
  <cp:revision>273</cp:revision>
  <cp:lastPrinted>2017-12-19T08:26:55Z</cp:lastPrinted>
  <dcterms:created xsi:type="dcterms:W3CDTF">2015-10-28T22:34:45Z</dcterms:created>
  <dcterms:modified xsi:type="dcterms:W3CDTF">2018-11-15T06:36:21Z</dcterms:modified>
</cp:coreProperties>
</file>